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-image-1.pn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-image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-image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-image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7-image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9-image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0-image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2-image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3-image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4-image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5-image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6-image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7-image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9-image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deck_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264" y="1051560"/>
            <a:ext cx="1097280" cy="109728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0" y="2240280"/>
            <a:ext cx="12188952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800" b="1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Stock</a:t>
            </a:r>
            <a:pPr algn="ctr" indent="0" marL="0">
              <a:buNone/>
            </a:pPr>
            <a:r>
              <a:rPr lang="en-US" sz="5800" b="1" dirty="0">
                <a:solidFill>
                  <a:srgbClr val="C3A0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Flow</a:t>
            </a:r>
            <a:endParaRPr lang="en-US" sz="5800" dirty="0"/>
          </a:p>
        </p:txBody>
      </p:sp>
      <p:sp>
        <p:nvSpPr>
          <p:cNvPr id="4" name="Text 1"/>
          <p:cNvSpPr/>
          <p:nvPr/>
        </p:nvSpPr>
        <p:spPr>
          <a:xfrm>
            <a:off x="0" y="3200400"/>
            <a:ext cx="12188952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AAB3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Inventory Management System   ·   نظام إدارة المخزون</a:t>
            </a:r>
            <a:endParaRPr lang="en-US" sz="2200" dirty="0"/>
          </a:p>
        </p:txBody>
      </p:sp>
      <p:sp>
        <p:nvSpPr>
          <p:cNvPr id="5" name="Shape 2"/>
          <p:cNvSpPr/>
          <p:nvPr/>
        </p:nvSpPr>
        <p:spPr>
          <a:xfrm>
            <a:off x="5175504" y="3840480"/>
            <a:ext cx="1828800" cy="45720"/>
          </a:xfrm>
          <a:prstGeom prst="roundRect">
            <a:avLst>
              <a:gd name="adj" fmla="val 60000"/>
            </a:avLst>
          </a:prstGeom>
          <a:solidFill>
            <a:srgbClr val="6D8BFF"/>
          </a:solidFill>
          <a:ln/>
        </p:spPr>
      </p:sp>
      <p:sp>
        <p:nvSpPr>
          <p:cNvPr id="6" name="Text 3"/>
          <p:cNvSpPr/>
          <p:nvPr/>
        </p:nvSpPr>
        <p:spPr>
          <a:xfrm>
            <a:off x="0" y="4069080"/>
            <a:ext cx="1218895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4FD1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Features &amp; User Guide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0" y="4572000"/>
            <a:ext cx="1218895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en-US" sz="2000" b="1" dirty="0">
                <a:solidFill>
                  <a:srgbClr val="A06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الميزات ودليل الاستخدام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0" y="5989320"/>
            <a:ext cx="1218895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8B96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inventory.ishtar-iraq.com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69494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StockFlow?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4754880" y="384048"/>
            <a:ext cx="69037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2700" b="1" dirty="0">
                <a:solidFill>
                  <a:srgbClr val="EEF2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ما هو ستوك فلو؟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502920" y="1170432"/>
            <a:ext cx="566928" cy="82296"/>
          </a:xfrm>
          <a:prstGeom prst="roundRect">
            <a:avLst>
              <a:gd name="adj" fmla="val 55556"/>
            </a:avLst>
          </a:prstGeom>
          <a:solidFill>
            <a:srgbClr val="6D8BFF"/>
          </a:solidFill>
          <a:ln/>
        </p:spPr>
      </p:sp>
      <p:sp>
        <p:nvSpPr>
          <p:cNvPr id="5" name="Shape 3"/>
          <p:cNvSpPr/>
          <p:nvPr/>
        </p:nvSpPr>
        <p:spPr>
          <a:xfrm>
            <a:off x="11119104" y="1170432"/>
            <a:ext cx="566928" cy="82296"/>
          </a:xfrm>
          <a:prstGeom prst="roundRect">
            <a:avLst>
              <a:gd name="adj" fmla="val 55556"/>
            </a:avLst>
          </a:prstGeom>
          <a:solidFill>
            <a:srgbClr val="A06BFF"/>
          </a:solidFill>
          <a:ln/>
        </p:spPr>
      </p:sp>
      <p:sp>
        <p:nvSpPr>
          <p:cNvPr id="6" name="Text 4"/>
          <p:cNvSpPr/>
          <p:nvPr/>
        </p:nvSpPr>
        <p:spPr>
          <a:xfrm>
            <a:off x="548640" y="1417320"/>
            <a:ext cx="5394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4FD1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complete inventory system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548640" y="1874520"/>
            <a:ext cx="5394960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marL="177800" indent="-177800">
              <a:lnSpc>
                <a:spcPct val="102000"/>
              </a:lnSpc>
              <a:spcAft>
                <a:spcPts val="700"/>
              </a:spcAft>
              <a:buSzPct val="100000"/>
              <a:buChar char="•"/>
            </a:pPr>
            <a:r>
              <a:rPr lang="en-US" sz="1450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Tracks three sections: General Items, Food &amp; Beverages.</a:t>
            </a:r>
            <a:endParaRPr lang="en-US" sz="1450" dirty="0"/>
          </a:p>
          <a:p>
            <a:pPr algn="l" marL="177800" indent="-177800">
              <a:lnSpc>
                <a:spcPct val="102000"/>
              </a:lnSpc>
              <a:spcAft>
                <a:spcPts val="700"/>
              </a:spcAft>
              <a:buSzPct val="100000"/>
              <a:buChar char="•"/>
            </a:pPr>
            <a:r>
              <a:rPr lang="en-US" sz="1450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Knows what you have, what it is worth, and every movement.</a:t>
            </a:r>
            <a:endParaRPr lang="en-US" sz="1450" dirty="0"/>
          </a:p>
          <a:p>
            <a:pPr algn="l" marL="177800" indent="-177800">
              <a:lnSpc>
                <a:spcPct val="102000"/>
              </a:lnSpc>
              <a:spcAft>
                <a:spcPts val="700"/>
              </a:spcAft>
              <a:buSzPct val="100000"/>
              <a:buChar char="•"/>
            </a:pPr>
            <a:r>
              <a:rPr lang="en-US" sz="1450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Fully bilingual — English &amp; Arabic, one click to switch.</a:t>
            </a:r>
            <a:endParaRPr lang="en-US" sz="1450" dirty="0"/>
          </a:p>
          <a:p>
            <a:pPr algn="l" marL="177800" indent="-177800">
              <a:lnSpc>
                <a:spcPct val="102000"/>
              </a:lnSpc>
              <a:spcAft>
                <a:spcPts val="700"/>
              </a:spcAft>
              <a:buSzPct val="100000"/>
              <a:buChar char="•"/>
            </a:pPr>
            <a:r>
              <a:rPr lang="en-US" sz="1450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shared web app: your whole team works on one live database.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548640" y="3977640"/>
            <a:ext cx="5394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500" b="1" dirty="0">
                <a:solidFill>
                  <a:srgbClr val="A06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نظام مخزون متكامل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548640" y="4389120"/>
            <a:ext cx="5394960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marL="177800" indent="-177800">
              <a:lnSpc>
                <a:spcPct val="102000"/>
              </a:lnSpc>
              <a:spcAft>
                <a:spcPts val="700"/>
              </a:spcAft>
              <a:buSzPct val="100000"/>
              <a:buChar char="•"/>
            </a:pPr>
            <a:r>
              <a:rPr lang="en-US" sz="1450" dirty="0">
                <a:solidFill>
                  <a:srgbClr val="EEF2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يتابع ثلاثة أقسام: الأصناف العامة، الأغذية، المشروبات.</a:t>
            </a:r>
            <a:endParaRPr lang="en-US" sz="1450" dirty="0"/>
          </a:p>
          <a:p>
            <a:pPr algn="r" marL="177800" indent="-177800">
              <a:lnSpc>
                <a:spcPct val="102000"/>
              </a:lnSpc>
              <a:spcAft>
                <a:spcPts val="700"/>
              </a:spcAft>
              <a:buSzPct val="100000"/>
              <a:buChar char="•"/>
            </a:pPr>
            <a:r>
              <a:rPr lang="en-US" sz="1450" dirty="0">
                <a:solidFill>
                  <a:srgbClr val="EEF2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يعرف ما لديك وقيمته وكل حركة تدخل وتخرج.</a:t>
            </a:r>
            <a:endParaRPr lang="en-US" sz="1450" dirty="0"/>
          </a:p>
          <a:p>
            <a:pPr algn="r" marL="177800" indent="-177800">
              <a:lnSpc>
                <a:spcPct val="102000"/>
              </a:lnSpc>
              <a:spcAft>
                <a:spcPts val="700"/>
              </a:spcAft>
              <a:buSzPct val="100000"/>
              <a:buChar char="•"/>
            </a:pPr>
            <a:r>
              <a:rPr lang="en-US" sz="1450" dirty="0">
                <a:solidFill>
                  <a:srgbClr val="EEF2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ثنائي اللغة بالكامل — بضغطة واحدة بين العربية والإنجليزية.</a:t>
            </a:r>
            <a:endParaRPr lang="en-US" sz="1450" dirty="0"/>
          </a:p>
          <a:p>
            <a:pPr algn="r" marL="177800" indent="-177800">
              <a:lnSpc>
                <a:spcPct val="102000"/>
              </a:lnSpc>
              <a:spcAft>
                <a:spcPts val="700"/>
              </a:spcAft>
              <a:buSzPct val="100000"/>
              <a:buChar char="•"/>
            </a:pPr>
            <a:r>
              <a:rPr lang="en-US" sz="1450" dirty="0">
                <a:solidFill>
                  <a:srgbClr val="EEF2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تطبيق ويب مشترك: كل فريقك يعمل على قاعدة بيانات حيّة واحدة.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6281928" y="1481328"/>
            <a:ext cx="5495544" cy="4855464"/>
          </a:xfrm>
          <a:prstGeom prst="roundRect">
            <a:avLst>
              <a:gd name="adj" fmla="val 2260"/>
            </a:avLst>
          </a:prstGeom>
          <a:solidFill>
            <a:srgbClr val="0E1530"/>
          </a:solidFill>
          <a:ln w="12700">
            <a:solidFill>
              <a:srgbClr val="2A3358"/>
            </a:solidFill>
            <a:prstDash val="solid"/>
          </a:ln>
          <a:effectLst>
            <a:outerShdw sx="100000" sy="100000" kx="0" ky="0" algn="bl" rotWithShape="0" blurRad="177800" dist="76200" dir="5400000">
              <a:srgbClr val="000000">
                <a:alpha val="45000"/>
              </a:srgbClr>
            </a:outerShdw>
          </a:effectLst>
        </p:spPr>
      </p:sp>
      <p:pic>
        <p:nvPicPr>
          <p:cNvPr id="11" name="Image 0" descr="/home/claude/shot_dash_brand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6355080" y="1554480"/>
            <a:ext cx="5349240" cy="4709160"/>
          </a:xfrm>
          <a:prstGeom prst="rect">
            <a:avLst/>
          </a:prstGeom>
        </p:spPr>
      </p:pic>
      <p:sp>
        <p:nvSpPr>
          <p:cNvPr id="12" name="Text 9"/>
          <p:cNvSpPr/>
          <p:nvPr/>
        </p:nvSpPr>
        <p:spPr>
          <a:xfrm>
            <a:off x="11430000" y="64008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B96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69494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Features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4754880" y="384048"/>
            <a:ext cx="69037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2700" b="1" dirty="0">
                <a:solidFill>
                  <a:srgbClr val="EEF2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أهم الميزات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502920" y="1170432"/>
            <a:ext cx="566928" cy="82296"/>
          </a:xfrm>
          <a:prstGeom prst="roundRect">
            <a:avLst>
              <a:gd name="adj" fmla="val 55556"/>
            </a:avLst>
          </a:prstGeom>
          <a:solidFill>
            <a:srgbClr val="6D8BFF"/>
          </a:solidFill>
          <a:ln/>
        </p:spPr>
      </p:sp>
      <p:sp>
        <p:nvSpPr>
          <p:cNvPr id="5" name="Shape 3"/>
          <p:cNvSpPr/>
          <p:nvPr/>
        </p:nvSpPr>
        <p:spPr>
          <a:xfrm>
            <a:off x="11119104" y="1170432"/>
            <a:ext cx="566928" cy="82296"/>
          </a:xfrm>
          <a:prstGeom prst="roundRect">
            <a:avLst>
              <a:gd name="adj" fmla="val 55556"/>
            </a:avLst>
          </a:prstGeom>
          <a:solidFill>
            <a:srgbClr val="A06BFF"/>
          </a:solidFill>
          <a:ln/>
        </p:spPr>
      </p:sp>
      <p:sp>
        <p:nvSpPr>
          <p:cNvPr id="6" name="Shape 4"/>
          <p:cNvSpPr/>
          <p:nvPr/>
        </p:nvSpPr>
        <p:spPr>
          <a:xfrm>
            <a:off x="548640" y="1554480"/>
            <a:ext cx="3529584" cy="1298448"/>
          </a:xfrm>
          <a:prstGeom prst="roundRect">
            <a:avLst>
              <a:gd name="adj" fmla="val 8451"/>
            </a:avLst>
          </a:prstGeom>
          <a:solidFill>
            <a:srgbClr val="161E3A"/>
          </a:solidFill>
          <a:ln w="12700">
            <a:solidFill>
              <a:srgbClr val="2A3358"/>
            </a:solidFill>
            <a:prstDash val="solid"/>
          </a:ln>
          <a:effectLst>
            <a:outerShdw sx="100000" sy="100000" kx="0" ky="0" algn="bl" rotWithShape="0" blurRad="177800" dist="76200" dir="5400000">
              <a:srgbClr val="000000">
                <a:alpha val="45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768096" y="1810512"/>
            <a:ext cx="146304" cy="786384"/>
          </a:xfrm>
          <a:prstGeom prst="roundRect">
            <a:avLst>
              <a:gd name="adj" fmla="val 50000"/>
            </a:avLst>
          </a:prstGeom>
          <a:solidFill>
            <a:srgbClr val="6D8BFF"/>
          </a:solidFill>
          <a:ln/>
        </p:spPr>
      </p:sp>
      <p:sp>
        <p:nvSpPr>
          <p:cNvPr id="8" name="Text 6"/>
          <p:cNvSpPr/>
          <p:nvPr/>
        </p:nvSpPr>
        <p:spPr>
          <a:xfrm>
            <a:off x="1051560" y="1755648"/>
            <a:ext cx="2843784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50" b="1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Dashboard &amp; KPIs</a:t>
            </a:r>
            <a:endParaRPr lang="en-US" sz="1550" dirty="0"/>
          </a:p>
        </p:txBody>
      </p:sp>
      <p:sp>
        <p:nvSpPr>
          <p:cNvPr id="9" name="Text 7"/>
          <p:cNvSpPr/>
          <p:nvPr/>
        </p:nvSpPr>
        <p:spPr>
          <a:xfrm>
            <a:off x="1051560" y="2212848"/>
            <a:ext cx="2843784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l" indent="0" marL="0">
              <a:buNone/>
            </a:pPr>
            <a:r>
              <a:rPr lang="en-US" sz="1400" dirty="0">
                <a:solidFill>
                  <a:srgbClr val="AAB3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لوحة المعلومات والمؤشرات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4334256" y="1554480"/>
            <a:ext cx="3529584" cy="1298448"/>
          </a:xfrm>
          <a:prstGeom prst="roundRect">
            <a:avLst>
              <a:gd name="adj" fmla="val 8451"/>
            </a:avLst>
          </a:prstGeom>
          <a:solidFill>
            <a:srgbClr val="161E3A"/>
          </a:solidFill>
          <a:ln w="12700">
            <a:solidFill>
              <a:srgbClr val="2A3358"/>
            </a:solidFill>
            <a:prstDash val="solid"/>
          </a:ln>
          <a:effectLst>
            <a:outerShdw sx="100000" sy="100000" kx="0" ky="0" algn="bl" rotWithShape="0" blurRad="177800" dist="76200" dir="5400000">
              <a:srgbClr val="000000">
                <a:alpha val="45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553712" y="1810512"/>
            <a:ext cx="146304" cy="786384"/>
          </a:xfrm>
          <a:prstGeom prst="roundRect">
            <a:avLst>
              <a:gd name="adj" fmla="val 50000"/>
            </a:avLst>
          </a:prstGeom>
          <a:solidFill>
            <a:srgbClr val="FFC857"/>
          </a:solidFill>
          <a:ln/>
        </p:spPr>
      </p:sp>
      <p:sp>
        <p:nvSpPr>
          <p:cNvPr id="12" name="Text 10"/>
          <p:cNvSpPr/>
          <p:nvPr/>
        </p:nvSpPr>
        <p:spPr>
          <a:xfrm>
            <a:off x="4837176" y="1755648"/>
            <a:ext cx="2843784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50" b="1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Batches &amp; Expiry (FEFO)</a:t>
            </a:r>
            <a:endParaRPr lang="en-US" sz="1550" dirty="0"/>
          </a:p>
        </p:txBody>
      </p:sp>
      <p:sp>
        <p:nvSpPr>
          <p:cNvPr id="13" name="Text 11"/>
          <p:cNvSpPr/>
          <p:nvPr/>
        </p:nvSpPr>
        <p:spPr>
          <a:xfrm>
            <a:off x="4837176" y="2212848"/>
            <a:ext cx="2843784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l" indent="0" marL="0">
              <a:buNone/>
            </a:pPr>
            <a:r>
              <a:rPr lang="en-US" sz="1400" dirty="0">
                <a:solidFill>
                  <a:srgbClr val="AAB3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الدفعات والصلاحية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8119872" y="1554480"/>
            <a:ext cx="3529584" cy="1298448"/>
          </a:xfrm>
          <a:prstGeom prst="roundRect">
            <a:avLst>
              <a:gd name="adj" fmla="val 8451"/>
            </a:avLst>
          </a:prstGeom>
          <a:solidFill>
            <a:srgbClr val="161E3A"/>
          </a:solidFill>
          <a:ln w="12700">
            <a:solidFill>
              <a:srgbClr val="2A3358"/>
            </a:solidFill>
            <a:prstDash val="solid"/>
          </a:ln>
          <a:effectLst>
            <a:outerShdw sx="100000" sy="100000" kx="0" ky="0" algn="bl" rotWithShape="0" blurRad="177800" dist="76200" dir="5400000">
              <a:srgbClr val="000000">
                <a:alpha val="45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8339328" y="1810512"/>
            <a:ext cx="146304" cy="786384"/>
          </a:xfrm>
          <a:prstGeom prst="roundRect">
            <a:avLst>
              <a:gd name="adj" fmla="val 50000"/>
            </a:avLst>
          </a:prstGeom>
          <a:solidFill>
            <a:srgbClr val="4FD1FF"/>
          </a:solidFill>
          <a:ln/>
        </p:spPr>
      </p:sp>
      <p:sp>
        <p:nvSpPr>
          <p:cNvPr id="16" name="Text 14"/>
          <p:cNvSpPr/>
          <p:nvPr/>
        </p:nvSpPr>
        <p:spPr>
          <a:xfrm>
            <a:off x="8622792" y="1755648"/>
            <a:ext cx="2843784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50" b="1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Barcode Scanning</a:t>
            </a:r>
            <a:endParaRPr lang="en-US" sz="1550" dirty="0"/>
          </a:p>
        </p:txBody>
      </p:sp>
      <p:sp>
        <p:nvSpPr>
          <p:cNvPr id="17" name="Text 15"/>
          <p:cNvSpPr/>
          <p:nvPr/>
        </p:nvSpPr>
        <p:spPr>
          <a:xfrm>
            <a:off x="8622792" y="2212848"/>
            <a:ext cx="2843784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l" indent="0" marL="0">
              <a:buNone/>
            </a:pPr>
            <a:r>
              <a:rPr lang="en-US" sz="1400" dirty="0">
                <a:solidFill>
                  <a:srgbClr val="AAB3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مسح الباركود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548640" y="3108960"/>
            <a:ext cx="3529584" cy="1298448"/>
          </a:xfrm>
          <a:prstGeom prst="roundRect">
            <a:avLst>
              <a:gd name="adj" fmla="val 8451"/>
            </a:avLst>
          </a:prstGeom>
          <a:solidFill>
            <a:srgbClr val="161E3A"/>
          </a:solidFill>
          <a:ln w="12700">
            <a:solidFill>
              <a:srgbClr val="2A3358"/>
            </a:solidFill>
            <a:prstDash val="solid"/>
          </a:ln>
          <a:effectLst>
            <a:outerShdw sx="100000" sy="100000" kx="0" ky="0" algn="bl" rotWithShape="0" blurRad="177800" dist="76200" dir="5400000">
              <a:srgbClr val="000000">
                <a:alpha val="45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768096" y="3364992"/>
            <a:ext cx="146304" cy="786384"/>
          </a:xfrm>
          <a:prstGeom prst="roundRect">
            <a:avLst>
              <a:gd name="adj" fmla="val 50000"/>
            </a:avLst>
          </a:prstGeom>
          <a:solidFill>
            <a:srgbClr val="2EE6A6"/>
          </a:solidFill>
          <a:ln/>
        </p:spPr>
      </p:sp>
      <p:sp>
        <p:nvSpPr>
          <p:cNvPr id="20" name="Text 18"/>
          <p:cNvSpPr/>
          <p:nvPr/>
        </p:nvSpPr>
        <p:spPr>
          <a:xfrm>
            <a:off x="1051560" y="3310128"/>
            <a:ext cx="2843784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50" b="1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Locations &amp; Transfers</a:t>
            </a:r>
            <a:endParaRPr lang="en-US" sz="1550" dirty="0"/>
          </a:p>
        </p:txBody>
      </p:sp>
      <p:sp>
        <p:nvSpPr>
          <p:cNvPr id="21" name="Text 19"/>
          <p:cNvSpPr/>
          <p:nvPr/>
        </p:nvSpPr>
        <p:spPr>
          <a:xfrm>
            <a:off x="1051560" y="3767328"/>
            <a:ext cx="2843784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l" indent="0" marL="0">
              <a:buNone/>
            </a:pPr>
            <a:r>
              <a:rPr lang="en-US" sz="1400" dirty="0">
                <a:solidFill>
                  <a:srgbClr val="AAB3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المواقع والنقل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4334256" y="3108960"/>
            <a:ext cx="3529584" cy="1298448"/>
          </a:xfrm>
          <a:prstGeom prst="roundRect">
            <a:avLst>
              <a:gd name="adj" fmla="val 8451"/>
            </a:avLst>
          </a:prstGeom>
          <a:solidFill>
            <a:srgbClr val="161E3A"/>
          </a:solidFill>
          <a:ln w="12700">
            <a:solidFill>
              <a:srgbClr val="2A3358"/>
            </a:solidFill>
            <a:prstDash val="solid"/>
          </a:ln>
          <a:effectLst>
            <a:outerShdw sx="100000" sy="100000" kx="0" ky="0" algn="bl" rotWithShape="0" blurRad="177800" dist="76200" dir="5400000">
              <a:srgbClr val="000000">
                <a:alpha val="45000"/>
              </a:srgbClr>
            </a:outerShdw>
          </a:effectLst>
        </p:spPr>
      </p:sp>
      <p:sp>
        <p:nvSpPr>
          <p:cNvPr id="23" name="Shape 21"/>
          <p:cNvSpPr/>
          <p:nvPr/>
        </p:nvSpPr>
        <p:spPr>
          <a:xfrm>
            <a:off x="4553712" y="3364992"/>
            <a:ext cx="146304" cy="786384"/>
          </a:xfrm>
          <a:prstGeom prst="roundRect">
            <a:avLst>
              <a:gd name="adj" fmla="val 50000"/>
            </a:avLst>
          </a:prstGeom>
          <a:solidFill>
            <a:srgbClr val="A06BFF"/>
          </a:solidFill>
          <a:ln/>
        </p:spPr>
      </p:sp>
      <p:sp>
        <p:nvSpPr>
          <p:cNvPr id="24" name="Text 22"/>
          <p:cNvSpPr/>
          <p:nvPr/>
        </p:nvSpPr>
        <p:spPr>
          <a:xfrm>
            <a:off x="4837176" y="3310128"/>
            <a:ext cx="2843784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50" b="1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Customers &amp; Credit</a:t>
            </a:r>
            <a:endParaRPr lang="en-US" sz="1550" dirty="0"/>
          </a:p>
        </p:txBody>
      </p:sp>
      <p:sp>
        <p:nvSpPr>
          <p:cNvPr id="25" name="Text 23"/>
          <p:cNvSpPr/>
          <p:nvPr/>
        </p:nvSpPr>
        <p:spPr>
          <a:xfrm>
            <a:off x="4837176" y="3767328"/>
            <a:ext cx="2843784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l" indent="0" marL="0">
              <a:buNone/>
            </a:pPr>
            <a:r>
              <a:rPr lang="en-US" sz="1400" dirty="0">
                <a:solidFill>
                  <a:srgbClr val="AAB3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العملاء والبيع الآجل</a:t>
            </a:r>
            <a:endParaRPr lang="en-US" sz="1400" dirty="0"/>
          </a:p>
        </p:txBody>
      </p:sp>
      <p:sp>
        <p:nvSpPr>
          <p:cNvPr id="26" name="Shape 24"/>
          <p:cNvSpPr/>
          <p:nvPr/>
        </p:nvSpPr>
        <p:spPr>
          <a:xfrm>
            <a:off x="8119872" y="3108960"/>
            <a:ext cx="3529584" cy="1298448"/>
          </a:xfrm>
          <a:prstGeom prst="roundRect">
            <a:avLst>
              <a:gd name="adj" fmla="val 8451"/>
            </a:avLst>
          </a:prstGeom>
          <a:solidFill>
            <a:srgbClr val="161E3A"/>
          </a:solidFill>
          <a:ln w="12700">
            <a:solidFill>
              <a:srgbClr val="2A3358"/>
            </a:solidFill>
            <a:prstDash val="solid"/>
          </a:ln>
          <a:effectLst>
            <a:outerShdw sx="100000" sy="100000" kx="0" ky="0" algn="bl" rotWithShape="0" blurRad="177800" dist="76200" dir="5400000">
              <a:srgbClr val="000000">
                <a:alpha val="45000"/>
              </a:srgbClr>
            </a:outerShdw>
          </a:effectLst>
        </p:spPr>
      </p:sp>
      <p:sp>
        <p:nvSpPr>
          <p:cNvPr id="27" name="Shape 25"/>
          <p:cNvSpPr/>
          <p:nvPr/>
        </p:nvSpPr>
        <p:spPr>
          <a:xfrm>
            <a:off x="8339328" y="3364992"/>
            <a:ext cx="146304" cy="786384"/>
          </a:xfrm>
          <a:prstGeom prst="roundRect">
            <a:avLst>
              <a:gd name="adj" fmla="val 50000"/>
            </a:avLst>
          </a:prstGeom>
          <a:solidFill>
            <a:srgbClr val="4FD1FF"/>
          </a:solidFill>
          <a:ln/>
        </p:spPr>
      </p:sp>
      <p:sp>
        <p:nvSpPr>
          <p:cNvPr id="28" name="Text 26"/>
          <p:cNvSpPr/>
          <p:nvPr/>
        </p:nvSpPr>
        <p:spPr>
          <a:xfrm>
            <a:off x="8622792" y="3310128"/>
            <a:ext cx="2843784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50" b="1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Purchase Orders</a:t>
            </a:r>
            <a:endParaRPr lang="en-US" sz="1550" dirty="0"/>
          </a:p>
        </p:txBody>
      </p:sp>
      <p:sp>
        <p:nvSpPr>
          <p:cNvPr id="29" name="Text 27"/>
          <p:cNvSpPr/>
          <p:nvPr/>
        </p:nvSpPr>
        <p:spPr>
          <a:xfrm>
            <a:off x="8622792" y="3767328"/>
            <a:ext cx="2843784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l" indent="0" marL="0">
              <a:buNone/>
            </a:pPr>
            <a:r>
              <a:rPr lang="en-US" sz="1400" dirty="0">
                <a:solidFill>
                  <a:srgbClr val="AAB3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أوامر الشراء</a:t>
            </a:r>
            <a:endParaRPr lang="en-US" sz="1400" dirty="0"/>
          </a:p>
        </p:txBody>
      </p:sp>
      <p:sp>
        <p:nvSpPr>
          <p:cNvPr id="30" name="Shape 28"/>
          <p:cNvSpPr/>
          <p:nvPr/>
        </p:nvSpPr>
        <p:spPr>
          <a:xfrm>
            <a:off x="548640" y="4663440"/>
            <a:ext cx="3529584" cy="1298448"/>
          </a:xfrm>
          <a:prstGeom prst="roundRect">
            <a:avLst>
              <a:gd name="adj" fmla="val 8451"/>
            </a:avLst>
          </a:prstGeom>
          <a:solidFill>
            <a:srgbClr val="161E3A"/>
          </a:solidFill>
          <a:ln w="12700">
            <a:solidFill>
              <a:srgbClr val="2A3358"/>
            </a:solidFill>
            <a:prstDash val="solid"/>
          </a:ln>
          <a:effectLst>
            <a:outerShdw sx="100000" sy="100000" kx="0" ky="0" algn="bl" rotWithShape="0" blurRad="177800" dist="76200" dir="5400000">
              <a:srgbClr val="000000">
                <a:alpha val="45000"/>
              </a:srgbClr>
            </a:outerShdw>
          </a:effectLst>
        </p:spPr>
      </p:sp>
      <p:sp>
        <p:nvSpPr>
          <p:cNvPr id="31" name="Shape 29"/>
          <p:cNvSpPr/>
          <p:nvPr/>
        </p:nvSpPr>
        <p:spPr>
          <a:xfrm>
            <a:off x="768096" y="4919472"/>
            <a:ext cx="146304" cy="786384"/>
          </a:xfrm>
          <a:prstGeom prst="roundRect">
            <a:avLst>
              <a:gd name="adj" fmla="val 50000"/>
            </a:avLst>
          </a:prstGeom>
          <a:solidFill>
            <a:srgbClr val="2EE6A6"/>
          </a:solidFill>
          <a:ln/>
        </p:spPr>
      </p:sp>
      <p:sp>
        <p:nvSpPr>
          <p:cNvPr id="32" name="Text 30"/>
          <p:cNvSpPr/>
          <p:nvPr/>
        </p:nvSpPr>
        <p:spPr>
          <a:xfrm>
            <a:off x="1051560" y="4864608"/>
            <a:ext cx="2843784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50" b="1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Finances &amp; Profit</a:t>
            </a:r>
            <a:endParaRPr lang="en-US" sz="1550" dirty="0"/>
          </a:p>
        </p:txBody>
      </p:sp>
      <p:sp>
        <p:nvSpPr>
          <p:cNvPr id="33" name="Text 31"/>
          <p:cNvSpPr/>
          <p:nvPr/>
        </p:nvSpPr>
        <p:spPr>
          <a:xfrm>
            <a:off x="1051560" y="5321808"/>
            <a:ext cx="2843784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l" indent="0" marL="0">
              <a:buNone/>
            </a:pPr>
            <a:r>
              <a:rPr lang="en-US" sz="1400" dirty="0">
                <a:solidFill>
                  <a:srgbClr val="AAB3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المالية والأرباح</a:t>
            </a:r>
            <a:endParaRPr lang="en-US" sz="1400" dirty="0"/>
          </a:p>
        </p:txBody>
      </p:sp>
      <p:sp>
        <p:nvSpPr>
          <p:cNvPr id="34" name="Shape 32"/>
          <p:cNvSpPr/>
          <p:nvPr/>
        </p:nvSpPr>
        <p:spPr>
          <a:xfrm>
            <a:off x="4334256" y="4663440"/>
            <a:ext cx="3529584" cy="1298448"/>
          </a:xfrm>
          <a:prstGeom prst="roundRect">
            <a:avLst>
              <a:gd name="adj" fmla="val 8451"/>
            </a:avLst>
          </a:prstGeom>
          <a:solidFill>
            <a:srgbClr val="161E3A"/>
          </a:solidFill>
          <a:ln w="12700">
            <a:solidFill>
              <a:srgbClr val="2A3358"/>
            </a:solidFill>
            <a:prstDash val="solid"/>
          </a:ln>
          <a:effectLst>
            <a:outerShdw sx="100000" sy="100000" kx="0" ky="0" algn="bl" rotWithShape="0" blurRad="177800" dist="76200" dir="5400000">
              <a:srgbClr val="000000">
                <a:alpha val="45000"/>
              </a:srgbClr>
            </a:outerShdw>
          </a:effectLst>
        </p:spPr>
      </p:sp>
      <p:sp>
        <p:nvSpPr>
          <p:cNvPr id="35" name="Shape 33"/>
          <p:cNvSpPr/>
          <p:nvPr/>
        </p:nvSpPr>
        <p:spPr>
          <a:xfrm>
            <a:off x="4553712" y="4919472"/>
            <a:ext cx="146304" cy="786384"/>
          </a:xfrm>
          <a:prstGeom prst="roundRect">
            <a:avLst>
              <a:gd name="adj" fmla="val 50000"/>
            </a:avLst>
          </a:prstGeom>
          <a:solidFill>
            <a:srgbClr val="FFC857"/>
          </a:solidFill>
          <a:ln/>
        </p:spPr>
      </p:sp>
      <p:sp>
        <p:nvSpPr>
          <p:cNvPr id="36" name="Text 34"/>
          <p:cNvSpPr/>
          <p:nvPr/>
        </p:nvSpPr>
        <p:spPr>
          <a:xfrm>
            <a:off x="4837176" y="4864608"/>
            <a:ext cx="2843784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50" b="1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Reports &amp; Export</a:t>
            </a:r>
            <a:endParaRPr lang="en-US" sz="1550" dirty="0"/>
          </a:p>
        </p:txBody>
      </p:sp>
      <p:sp>
        <p:nvSpPr>
          <p:cNvPr id="37" name="Text 35"/>
          <p:cNvSpPr/>
          <p:nvPr/>
        </p:nvSpPr>
        <p:spPr>
          <a:xfrm>
            <a:off x="4837176" y="5321808"/>
            <a:ext cx="2843784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l" indent="0" marL="0">
              <a:buNone/>
            </a:pPr>
            <a:r>
              <a:rPr lang="en-US" sz="1400" dirty="0">
                <a:solidFill>
                  <a:srgbClr val="AAB3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التقارير والتصدير</a:t>
            </a:r>
            <a:endParaRPr lang="en-US" sz="1400" dirty="0"/>
          </a:p>
        </p:txBody>
      </p:sp>
      <p:sp>
        <p:nvSpPr>
          <p:cNvPr id="38" name="Shape 36"/>
          <p:cNvSpPr/>
          <p:nvPr/>
        </p:nvSpPr>
        <p:spPr>
          <a:xfrm>
            <a:off x="8119872" y="4663440"/>
            <a:ext cx="3529584" cy="1298448"/>
          </a:xfrm>
          <a:prstGeom prst="roundRect">
            <a:avLst>
              <a:gd name="adj" fmla="val 8451"/>
            </a:avLst>
          </a:prstGeom>
          <a:solidFill>
            <a:srgbClr val="161E3A"/>
          </a:solidFill>
          <a:ln w="12700">
            <a:solidFill>
              <a:srgbClr val="2A3358"/>
            </a:solidFill>
            <a:prstDash val="solid"/>
          </a:ln>
          <a:effectLst>
            <a:outerShdw sx="100000" sy="100000" kx="0" ky="0" algn="bl" rotWithShape="0" blurRad="177800" dist="76200" dir="5400000">
              <a:srgbClr val="000000">
                <a:alpha val="45000"/>
              </a:srgbClr>
            </a:outerShdw>
          </a:effectLst>
        </p:spPr>
      </p:sp>
      <p:sp>
        <p:nvSpPr>
          <p:cNvPr id="39" name="Shape 37"/>
          <p:cNvSpPr/>
          <p:nvPr/>
        </p:nvSpPr>
        <p:spPr>
          <a:xfrm>
            <a:off x="8339328" y="4919472"/>
            <a:ext cx="146304" cy="786384"/>
          </a:xfrm>
          <a:prstGeom prst="roundRect">
            <a:avLst>
              <a:gd name="adj" fmla="val 50000"/>
            </a:avLst>
          </a:prstGeom>
          <a:solidFill>
            <a:srgbClr val="6D8BFF"/>
          </a:solidFill>
          <a:ln/>
        </p:spPr>
      </p:sp>
      <p:sp>
        <p:nvSpPr>
          <p:cNvPr id="40" name="Text 38"/>
          <p:cNvSpPr/>
          <p:nvPr/>
        </p:nvSpPr>
        <p:spPr>
          <a:xfrm>
            <a:off x="8622792" y="4864608"/>
            <a:ext cx="2843784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50" b="1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Users &amp; Roles</a:t>
            </a:r>
            <a:endParaRPr lang="en-US" sz="1550" dirty="0"/>
          </a:p>
        </p:txBody>
      </p:sp>
      <p:sp>
        <p:nvSpPr>
          <p:cNvPr id="41" name="Text 39"/>
          <p:cNvSpPr/>
          <p:nvPr/>
        </p:nvSpPr>
        <p:spPr>
          <a:xfrm>
            <a:off x="8622792" y="5321808"/>
            <a:ext cx="2843784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l" indent="0" marL="0">
              <a:buNone/>
            </a:pPr>
            <a:r>
              <a:rPr lang="en-US" sz="1400" dirty="0">
                <a:solidFill>
                  <a:srgbClr val="AAB3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المستخدمون والصلاحيات</a:t>
            </a:r>
            <a:endParaRPr lang="en-US" sz="1400" dirty="0"/>
          </a:p>
        </p:txBody>
      </p:sp>
      <p:sp>
        <p:nvSpPr>
          <p:cNvPr id="42" name="Text 40"/>
          <p:cNvSpPr/>
          <p:nvPr/>
        </p:nvSpPr>
        <p:spPr>
          <a:xfrm>
            <a:off x="11430000" y="64008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B96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69494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Sections, Smart Units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4754880" y="384048"/>
            <a:ext cx="69037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2700" b="1" dirty="0">
                <a:solidFill>
                  <a:srgbClr val="EEF2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ثلاثة أقسام ووحدات ذكية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502920" y="1170432"/>
            <a:ext cx="566928" cy="82296"/>
          </a:xfrm>
          <a:prstGeom prst="roundRect">
            <a:avLst>
              <a:gd name="adj" fmla="val 55556"/>
            </a:avLst>
          </a:prstGeom>
          <a:solidFill>
            <a:srgbClr val="6D8BFF"/>
          </a:solidFill>
          <a:ln/>
        </p:spPr>
      </p:sp>
      <p:sp>
        <p:nvSpPr>
          <p:cNvPr id="5" name="Shape 3"/>
          <p:cNvSpPr/>
          <p:nvPr/>
        </p:nvSpPr>
        <p:spPr>
          <a:xfrm>
            <a:off x="11119104" y="1170432"/>
            <a:ext cx="566928" cy="82296"/>
          </a:xfrm>
          <a:prstGeom prst="roundRect">
            <a:avLst>
              <a:gd name="adj" fmla="val 55556"/>
            </a:avLst>
          </a:prstGeom>
          <a:solidFill>
            <a:srgbClr val="A06BFF"/>
          </a:solidFill>
          <a:ln/>
        </p:spPr>
      </p:sp>
      <p:sp>
        <p:nvSpPr>
          <p:cNvPr id="6" name="Text 4"/>
          <p:cNvSpPr/>
          <p:nvPr/>
        </p:nvSpPr>
        <p:spPr>
          <a:xfrm>
            <a:off x="548640" y="1417320"/>
            <a:ext cx="5394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4FD1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Units that fit each section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548640" y="1874520"/>
            <a:ext cx="5394960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marL="177800" indent="-177800">
              <a:lnSpc>
                <a:spcPct val="102000"/>
              </a:lnSpc>
              <a:spcAft>
                <a:spcPts val="700"/>
              </a:spcAft>
              <a:buSzPct val="100000"/>
              <a:buChar char="•"/>
            </a:pPr>
            <a:r>
              <a:rPr lang="en-US" sz="1450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General: piece, pack, box, roll, pair, set, bundle.</a:t>
            </a:r>
            <a:endParaRPr lang="en-US" sz="1450" dirty="0"/>
          </a:p>
          <a:p>
            <a:pPr algn="l" marL="177800" indent="-177800">
              <a:lnSpc>
                <a:spcPct val="102000"/>
              </a:lnSpc>
              <a:spcAft>
                <a:spcPts val="700"/>
              </a:spcAft>
              <a:buSzPct val="100000"/>
              <a:buChar char="•"/>
            </a:pPr>
            <a:r>
              <a:rPr lang="en-US" sz="1450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Food: bag, sack, tin, jar, bottle, carton, tray, loose kg.</a:t>
            </a:r>
            <a:endParaRPr lang="en-US" sz="1450" dirty="0"/>
          </a:p>
          <a:p>
            <a:pPr algn="l" marL="177800" indent="-177800">
              <a:lnSpc>
                <a:spcPct val="102000"/>
              </a:lnSpc>
              <a:spcAft>
                <a:spcPts val="700"/>
              </a:spcAft>
              <a:buSzPct val="100000"/>
              <a:buChar char="•"/>
            </a:pPr>
            <a:r>
              <a:rPr lang="en-US" sz="1450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Beverages: bottle, can, carton, pouch, keg.</a:t>
            </a:r>
            <a:endParaRPr lang="en-US" sz="1450" dirty="0"/>
          </a:p>
          <a:p>
            <a:pPr algn="l" marL="177800" indent="-177800">
              <a:lnSpc>
                <a:spcPct val="102000"/>
              </a:lnSpc>
              <a:spcAft>
                <a:spcPts val="700"/>
              </a:spcAft>
              <a:buSzPct val="100000"/>
              <a:buChar char="•"/>
            </a:pPr>
            <a:r>
              <a:rPr lang="en-US" sz="1450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"Sold as" list changes automatically with the category.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548640" y="3977640"/>
            <a:ext cx="5394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500" b="1" dirty="0">
                <a:solidFill>
                  <a:srgbClr val="A06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وحدات تناسب كل قسم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548640" y="4389120"/>
            <a:ext cx="5394960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marL="177800" indent="-177800">
              <a:lnSpc>
                <a:spcPct val="102000"/>
              </a:lnSpc>
              <a:spcAft>
                <a:spcPts val="700"/>
              </a:spcAft>
              <a:buSzPct val="100000"/>
              <a:buChar char="•"/>
            </a:pPr>
            <a:r>
              <a:rPr lang="en-US" sz="1450" dirty="0">
                <a:solidFill>
                  <a:srgbClr val="EEF2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عام: قطعة، عبوة، صندوق، لفة، زوج، طقم، حزمة.</a:t>
            </a:r>
            <a:endParaRPr lang="en-US" sz="1450" dirty="0"/>
          </a:p>
          <a:p>
            <a:pPr algn="r" marL="177800" indent="-177800">
              <a:lnSpc>
                <a:spcPct val="102000"/>
              </a:lnSpc>
              <a:spcAft>
                <a:spcPts val="700"/>
              </a:spcAft>
              <a:buSzPct val="100000"/>
              <a:buChar char="•"/>
            </a:pPr>
            <a:r>
              <a:rPr lang="en-US" sz="1450" dirty="0">
                <a:solidFill>
                  <a:srgbClr val="EEF2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أغذية: كيس، جوال، علبة، مرطبان، زجاجة، كرتون، صينية، وزن.</a:t>
            </a:r>
            <a:endParaRPr lang="en-US" sz="1450" dirty="0"/>
          </a:p>
          <a:p>
            <a:pPr algn="r" marL="177800" indent="-177800">
              <a:lnSpc>
                <a:spcPct val="102000"/>
              </a:lnSpc>
              <a:spcAft>
                <a:spcPts val="700"/>
              </a:spcAft>
              <a:buSzPct val="100000"/>
              <a:buChar char="•"/>
            </a:pPr>
            <a:r>
              <a:rPr lang="en-US" sz="1450" dirty="0">
                <a:solidFill>
                  <a:srgbClr val="EEF2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مشروبات: زجاجة، علبة، كرتون، كيس، برميل.</a:t>
            </a:r>
            <a:endParaRPr lang="en-US" sz="1450" dirty="0"/>
          </a:p>
          <a:p>
            <a:pPr algn="r" marL="177800" indent="-177800">
              <a:lnSpc>
                <a:spcPct val="102000"/>
              </a:lnSpc>
              <a:spcAft>
                <a:spcPts val="700"/>
              </a:spcAft>
              <a:buSzPct val="100000"/>
              <a:buChar char="•"/>
            </a:pPr>
            <a:r>
              <a:rPr lang="en-US" sz="1450" dirty="0">
                <a:solidFill>
                  <a:srgbClr val="EEF2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قائمة «يُباع كـ» تتغيّر تلقائياً حسب الفئة.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6281928" y="1481328"/>
            <a:ext cx="5495544" cy="4855464"/>
          </a:xfrm>
          <a:prstGeom prst="roundRect">
            <a:avLst>
              <a:gd name="adj" fmla="val 2260"/>
            </a:avLst>
          </a:prstGeom>
          <a:solidFill>
            <a:srgbClr val="0E1530"/>
          </a:solidFill>
          <a:ln w="12700">
            <a:solidFill>
              <a:srgbClr val="2A3358"/>
            </a:solidFill>
            <a:prstDash val="solid"/>
          </a:ln>
          <a:effectLst>
            <a:outerShdw sx="100000" sy="100000" kx="0" ky="0" algn="bl" rotWithShape="0" blurRad="177800" dist="76200" dir="5400000">
              <a:srgbClr val="000000">
                <a:alpha val="45000"/>
              </a:srgbClr>
            </a:outerShdw>
          </a:effectLst>
        </p:spPr>
      </p:sp>
      <p:pic>
        <p:nvPicPr>
          <p:cNvPr id="11" name="Image 0" descr="/home/claude/shot_ar_inv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6355080" y="1554480"/>
            <a:ext cx="5349240" cy="4709160"/>
          </a:xfrm>
          <a:prstGeom prst="rect">
            <a:avLst/>
          </a:prstGeom>
        </p:spPr>
      </p:pic>
      <p:sp>
        <p:nvSpPr>
          <p:cNvPr id="12" name="Text 9"/>
          <p:cNvSpPr/>
          <p:nvPr/>
        </p:nvSpPr>
        <p:spPr>
          <a:xfrm>
            <a:off x="11430000" y="64008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B96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69494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Pack Hierarchy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4754880" y="384048"/>
            <a:ext cx="69037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2700" b="1" dirty="0">
                <a:solidFill>
                  <a:srgbClr val="EEF2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تسلسل التعبئة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502920" y="1170432"/>
            <a:ext cx="566928" cy="82296"/>
          </a:xfrm>
          <a:prstGeom prst="roundRect">
            <a:avLst>
              <a:gd name="adj" fmla="val 55556"/>
            </a:avLst>
          </a:prstGeom>
          <a:solidFill>
            <a:srgbClr val="6D8BFF"/>
          </a:solidFill>
          <a:ln/>
        </p:spPr>
      </p:sp>
      <p:sp>
        <p:nvSpPr>
          <p:cNvPr id="5" name="Shape 3"/>
          <p:cNvSpPr/>
          <p:nvPr/>
        </p:nvSpPr>
        <p:spPr>
          <a:xfrm>
            <a:off x="11119104" y="1170432"/>
            <a:ext cx="566928" cy="82296"/>
          </a:xfrm>
          <a:prstGeom prst="roundRect">
            <a:avLst>
              <a:gd name="adj" fmla="val 55556"/>
            </a:avLst>
          </a:prstGeom>
          <a:solidFill>
            <a:srgbClr val="A06BFF"/>
          </a:solidFill>
          <a:ln/>
        </p:spPr>
      </p:sp>
      <p:sp>
        <p:nvSpPr>
          <p:cNvPr id="6" name="Text 4"/>
          <p:cNvSpPr/>
          <p:nvPr/>
        </p:nvSpPr>
        <p:spPr>
          <a:xfrm>
            <a:off x="548640" y="1417320"/>
            <a:ext cx="5394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4FD1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Pallet → Box → Bottle / Can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548640" y="1874520"/>
            <a:ext cx="5394960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marL="177800" indent="-177800">
              <a:lnSpc>
                <a:spcPct val="102000"/>
              </a:lnSpc>
              <a:spcAft>
                <a:spcPts val="700"/>
              </a:spcAft>
              <a:buSzPct val="100000"/>
              <a:buChar char="•"/>
            </a:pPr>
            <a:r>
              <a:rPr lang="en-US" sz="1450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Define, per item, how it is packed and the size (ml / kg).</a:t>
            </a:r>
            <a:endParaRPr lang="en-US" sz="1450" dirty="0"/>
          </a:p>
          <a:p>
            <a:pPr algn="l" marL="177800" indent="-177800">
              <a:lnSpc>
                <a:spcPct val="102000"/>
              </a:lnSpc>
              <a:spcAft>
                <a:spcPts val="700"/>
              </a:spcAft>
              <a:buSzPct val="100000"/>
              <a:buChar char="•"/>
            </a:pPr>
            <a:r>
              <a:rPr lang="en-US" sz="1450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Example: 1 pallet = 40 boxes = 960 cans of 330 ml.</a:t>
            </a:r>
            <a:endParaRPr lang="en-US" sz="1450" dirty="0"/>
          </a:p>
          <a:p>
            <a:pPr algn="l" marL="177800" indent="-177800">
              <a:lnSpc>
                <a:spcPct val="102000"/>
              </a:lnSpc>
              <a:spcAft>
                <a:spcPts val="700"/>
              </a:spcAft>
              <a:buSzPct val="100000"/>
              <a:buChar char="•"/>
            </a:pPr>
            <a:r>
              <a:rPr lang="en-US" sz="1450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 it once — the system converts between units for you.</a:t>
            </a:r>
            <a:endParaRPr lang="en-US" sz="1450" dirty="0"/>
          </a:p>
          <a:p>
            <a:pPr algn="l" marL="177800" indent="-177800">
              <a:lnSpc>
                <a:spcPct val="102000"/>
              </a:lnSpc>
              <a:spcAft>
                <a:spcPts val="700"/>
              </a:spcAft>
              <a:buSzPct val="100000"/>
              <a:buChar char="•"/>
            </a:pPr>
            <a:r>
              <a:rPr lang="en-US" sz="1450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Different for every item and supplier — you decide.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548640" y="3977640"/>
            <a:ext cx="5394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500" b="1" dirty="0">
                <a:solidFill>
                  <a:srgbClr val="A06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منصة ← صندوق ← زجاجة / علبة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548640" y="4389120"/>
            <a:ext cx="5394960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marL="177800" indent="-177800">
              <a:lnSpc>
                <a:spcPct val="102000"/>
              </a:lnSpc>
              <a:spcAft>
                <a:spcPts val="700"/>
              </a:spcAft>
              <a:buSzPct val="100000"/>
              <a:buChar char="•"/>
            </a:pPr>
            <a:r>
              <a:rPr lang="en-US" sz="1450" dirty="0">
                <a:solidFill>
                  <a:srgbClr val="EEF2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حدّد لكل صنف طريقة تعبئته وحجمه (مل / كغم).</a:t>
            </a:r>
            <a:endParaRPr lang="en-US" sz="1450" dirty="0"/>
          </a:p>
          <a:p>
            <a:pPr algn="r" marL="177800" indent="-177800">
              <a:lnSpc>
                <a:spcPct val="102000"/>
              </a:lnSpc>
              <a:spcAft>
                <a:spcPts val="700"/>
              </a:spcAft>
              <a:buSzPct val="100000"/>
              <a:buChar char="•"/>
            </a:pPr>
            <a:r>
              <a:rPr lang="en-US" sz="1450" dirty="0">
                <a:solidFill>
                  <a:srgbClr val="EEF2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مثال: منصة واحدة = 40 صندوق = 960 علبة سعة 330 مل.</a:t>
            </a:r>
            <a:endParaRPr lang="en-US" sz="1450" dirty="0"/>
          </a:p>
          <a:p>
            <a:pPr algn="r" marL="177800" indent="-177800">
              <a:lnSpc>
                <a:spcPct val="102000"/>
              </a:lnSpc>
              <a:spcAft>
                <a:spcPts val="700"/>
              </a:spcAft>
              <a:buSzPct val="100000"/>
              <a:buChar char="•"/>
            </a:pPr>
            <a:r>
              <a:rPr lang="en-US" sz="1450" dirty="0">
                <a:solidFill>
                  <a:srgbClr val="EEF2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تُحدّده مرة واحدة — والنظام يحوّل بين الوحدات نيابةً عنك.</a:t>
            </a:r>
            <a:endParaRPr lang="en-US" sz="1450" dirty="0"/>
          </a:p>
          <a:p>
            <a:pPr algn="r" marL="177800" indent="-177800">
              <a:lnSpc>
                <a:spcPct val="102000"/>
              </a:lnSpc>
              <a:spcAft>
                <a:spcPts val="700"/>
              </a:spcAft>
              <a:buSzPct val="100000"/>
              <a:buChar char="•"/>
            </a:pPr>
            <a:r>
              <a:rPr lang="en-US" sz="1450" dirty="0">
                <a:solidFill>
                  <a:srgbClr val="EEF2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يختلف لكل صنف ومورد — القرار لك.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6281928" y="1481328"/>
            <a:ext cx="5495544" cy="4855464"/>
          </a:xfrm>
          <a:prstGeom prst="roundRect">
            <a:avLst>
              <a:gd name="adj" fmla="val 2260"/>
            </a:avLst>
          </a:prstGeom>
          <a:solidFill>
            <a:srgbClr val="0E1530"/>
          </a:solidFill>
          <a:ln w="12700">
            <a:solidFill>
              <a:srgbClr val="2A3358"/>
            </a:solidFill>
            <a:prstDash val="solid"/>
          </a:ln>
          <a:effectLst>
            <a:outerShdw sx="100000" sy="100000" kx="0" ky="0" algn="bl" rotWithShape="0" blurRad="177800" dist="76200" dir="5400000">
              <a:srgbClr val="000000">
                <a:alpha val="45000"/>
              </a:srgbClr>
            </a:outerShdw>
          </a:effectLst>
        </p:spPr>
      </p:sp>
      <p:pic>
        <p:nvPicPr>
          <p:cNvPr id="11" name="Image 0" descr="/home/claude/shot_pack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6355080" y="1554480"/>
            <a:ext cx="5349240" cy="4709160"/>
          </a:xfrm>
          <a:prstGeom prst="rect">
            <a:avLst/>
          </a:prstGeom>
        </p:spPr>
      </p:pic>
      <p:sp>
        <p:nvSpPr>
          <p:cNvPr id="12" name="Text 9"/>
          <p:cNvSpPr/>
          <p:nvPr/>
        </p:nvSpPr>
        <p:spPr>
          <a:xfrm>
            <a:off x="11430000" y="64008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B96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69494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Receiving Stock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4754880" y="384048"/>
            <a:ext cx="69037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2700" b="1" dirty="0">
                <a:solidFill>
                  <a:srgbClr val="EEF2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استلام البضاعة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502920" y="1170432"/>
            <a:ext cx="566928" cy="82296"/>
          </a:xfrm>
          <a:prstGeom prst="roundRect">
            <a:avLst>
              <a:gd name="adj" fmla="val 55556"/>
            </a:avLst>
          </a:prstGeom>
          <a:solidFill>
            <a:srgbClr val="6D8BFF"/>
          </a:solidFill>
          <a:ln/>
        </p:spPr>
      </p:sp>
      <p:sp>
        <p:nvSpPr>
          <p:cNvPr id="5" name="Shape 3"/>
          <p:cNvSpPr/>
          <p:nvPr/>
        </p:nvSpPr>
        <p:spPr>
          <a:xfrm>
            <a:off x="11119104" y="1170432"/>
            <a:ext cx="566928" cy="82296"/>
          </a:xfrm>
          <a:prstGeom prst="roundRect">
            <a:avLst>
              <a:gd name="adj" fmla="val 55556"/>
            </a:avLst>
          </a:prstGeom>
          <a:solidFill>
            <a:srgbClr val="A06BFF"/>
          </a:solidFill>
          <a:ln/>
        </p:spPr>
      </p:sp>
      <p:sp>
        <p:nvSpPr>
          <p:cNvPr id="6" name="Text 4"/>
          <p:cNvSpPr/>
          <p:nvPr/>
        </p:nvSpPr>
        <p:spPr>
          <a:xfrm>
            <a:off x="548640" y="1417320"/>
            <a:ext cx="5394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4FD1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 one price — the rest is automatic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548640" y="1874520"/>
            <a:ext cx="5394960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marL="177800" indent="-177800">
              <a:lnSpc>
                <a:spcPct val="102000"/>
              </a:lnSpc>
              <a:spcAft>
                <a:spcPts val="700"/>
              </a:spcAft>
              <a:buSzPct val="100000"/>
              <a:buChar char="•"/>
            </a:pPr>
            <a:r>
              <a:rPr lang="en-US" sz="1450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Type the single-item price; box, pallet &amp; total are calculated.</a:t>
            </a:r>
            <a:endParaRPr lang="en-US" sz="1450" dirty="0"/>
          </a:p>
          <a:p>
            <a:pPr algn="l" marL="177800" indent="-177800">
              <a:lnSpc>
                <a:spcPct val="102000"/>
              </a:lnSpc>
              <a:spcAft>
                <a:spcPts val="700"/>
              </a:spcAft>
              <a:buSzPct val="100000"/>
              <a:buChar char="•"/>
            </a:pPr>
            <a:r>
              <a:rPr lang="en-US" sz="1450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Record supplier, expiry date, batch number and location.</a:t>
            </a:r>
            <a:endParaRPr lang="en-US" sz="1450" dirty="0"/>
          </a:p>
          <a:p>
            <a:pPr algn="l" marL="177800" indent="-177800">
              <a:lnSpc>
                <a:spcPct val="102000"/>
              </a:lnSpc>
              <a:spcAft>
                <a:spcPts val="700"/>
              </a:spcAft>
              <a:buSzPct val="100000"/>
              <a:buChar char="•"/>
            </a:pPr>
            <a:r>
              <a:rPr lang="en-US" sz="1450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delivery becomes its own batch for accurate tracking.</a:t>
            </a:r>
            <a:endParaRPr lang="en-US" sz="1450" dirty="0"/>
          </a:p>
          <a:p>
            <a:pPr algn="l" marL="177800" indent="-177800">
              <a:lnSpc>
                <a:spcPct val="102000"/>
              </a:lnSpc>
              <a:spcAft>
                <a:spcPts val="700"/>
              </a:spcAft>
              <a:buSzPct val="100000"/>
              <a:buChar char="•"/>
            </a:pPr>
            <a:r>
              <a:rPr lang="en-US" sz="1450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Stock value updates the moment you receive.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548640" y="3977640"/>
            <a:ext cx="5394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500" b="1" dirty="0">
                <a:solidFill>
                  <a:srgbClr val="A06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أدخل سعراً واحداً — والباقي تلقائي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548640" y="4389120"/>
            <a:ext cx="5394960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marL="177800" indent="-177800">
              <a:lnSpc>
                <a:spcPct val="102000"/>
              </a:lnSpc>
              <a:spcAft>
                <a:spcPts val="700"/>
              </a:spcAft>
              <a:buSzPct val="100000"/>
              <a:buChar char="•"/>
            </a:pPr>
            <a:r>
              <a:rPr lang="en-US" sz="1450" dirty="0">
                <a:solidFill>
                  <a:srgbClr val="EEF2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اكتب سعر الوحدة المفردة؛ ويُحتسب سعر الصندوق والمنصة والإجمالي.</a:t>
            </a:r>
            <a:endParaRPr lang="en-US" sz="1450" dirty="0"/>
          </a:p>
          <a:p>
            <a:pPr algn="r" marL="177800" indent="-177800">
              <a:lnSpc>
                <a:spcPct val="102000"/>
              </a:lnSpc>
              <a:spcAft>
                <a:spcPts val="700"/>
              </a:spcAft>
              <a:buSzPct val="100000"/>
              <a:buChar char="•"/>
            </a:pPr>
            <a:r>
              <a:rPr lang="en-US" sz="1450" dirty="0">
                <a:solidFill>
                  <a:srgbClr val="EEF2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سجّل المورد وتاريخ الصلاحية ورقم الدفعة والموقع.</a:t>
            </a:r>
            <a:endParaRPr lang="en-US" sz="1450" dirty="0"/>
          </a:p>
          <a:p>
            <a:pPr algn="r" marL="177800" indent="-177800">
              <a:lnSpc>
                <a:spcPct val="102000"/>
              </a:lnSpc>
              <a:spcAft>
                <a:spcPts val="700"/>
              </a:spcAft>
              <a:buSzPct val="100000"/>
              <a:buChar char="•"/>
            </a:pPr>
            <a:r>
              <a:rPr lang="en-US" sz="1450" dirty="0">
                <a:solidFill>
                  <a:srgbClr val="EEF2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كل استلام يصبح دفعة مستقلة لتتبّع دقيق.</a:t>
            </a:r>
            <a:endParaRPr lang="en-US" sz="1450" dirty="0"/>
          </a:p>
          <a:p>
            <a:pPr algn="r" marL="177800" indent="-177800">
              <a:lnSpc>
                <a:spcPct val="102000"/>
              </a:lnSpc>
              <a:spcAft>
                <a:spcPts val="700"/>
              </a:spcAft>
              <a:buSzPct val="100000"/>
              <a:buChar char="•"/>
            </a:pPr>
            <a:r>
              <a:rPr lang="en-US" sz="1450" dirty="0">
                <a:solidFill>
                  <a:srgbClr val="EEF2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تتحدّث قيمة المخزون لحظة الاستلام.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6281928" y="1481328"/>
            <a:ext cx="5495544" cy="4855464"/>
          </a:xfrm>
          <a:prstGeom prst="roundRect">
            <a:avLst>
              <a:gd name="adj" fmla="val 2260"/>
            </a:avLst>
          </a:prstGeom>
          <a:solidFill>
            <a:srgbClr val="0E1530"/>
          </a:solidFill>
          <a:ln w="12700">
            <a:solidFill>
              <a:srgbClr val="2A3358"/>
            </a:solidFill>
            <a:prstDash val="solid"/>
          </a:ln>
          <a:effectLst>
            <a:outerShdw sx="100000" sy="100000" kx="0" ky="0" algn="bl" rotWithShape="0" blurRad="177800" dist="76200" dir="5400000">
              <a:srgbClr val="000000">
                <a:alpha val="45000"/>
              </a:srgbClr>
            </a:outerShdw>
          </a:effectLst>
        </p:spPr>
      </p:sp>
      <p:pic>
        <p:nvPicPr>
          <p:cNvPr id="11" name="Image 0" descr="/home/claude/shot_ar_receive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6355080" y="1554480"/>
            <a:ext cx="5349240" cy="4709160"/>
          </a:xfrm>
          <a:prstGeom prst="rect">
            <a:avLst/>
          </a:prstGeom>
        </p:spPr>
      </p:pic>
      <p:sp>
        <p:nvSpPr>
          <p:cNvPr id="12" name="Text 9"/>
          <p:cNvSpPr/>
          <p:nvPr/>
        </p:nvSpPr>
        <p:spPr>
          <a:xfrm>
            <a:off x="11430000" y="64008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B96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69494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Batches &amp; Expiry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4754880" y="384048"/>
            <a:ext cx="69037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2700" b="1" dirty="0">
                <a:solidFill>
                  <a:srgbClr val="EEF2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الدفعات والصلاحية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502920" y="1170432"/>
            <a:ext cx="566928" cy="82296"/>
          </a:xfrm>
          <a:prstGeom prst="roundRect">
            <a:avLst>
              <a:gd name="adj" fmla="val 55556"/>
            </a:avLst>
          </a:prstGeom>
          <a:solidFill>
            <a:srgbClr val="6D8BFF"/>
          </a:solidFill>
          <a:ln/>
        </p:spPr>
      </p:sp>
      <p:sp>
        <p:nvSpPr>
          <p:cNvPr id="5" name="Shape 3"/>
          <p:cNvSpPr/>
          <p:nvPr/>
        </p:nvSpPr>
        <p:spPr>
          <a:xfrm>
            <a:off x="11119104" y="1170432"/>
            <a:ext cx="566928" cy="82296"/>
          </a:xfrm>
          <a:prstGeom prst="roundRect">
            <a:avLst>
              <a:gd name="adj" fmla="val 55556"/>
            </a:avLst>
          </a:prstGeom>
          <a:solidFill>
            <a:srgbClr val="A06BFF"/>
          </a:solidFill>
          <a:ln/>
        </p:spPr>
      </p:sp>
      <p:sp>
        <p:nvSpPr>
          <p:cNvPr id="6" name="Text 4"/>
          <p:cNvSpPr/>
          <p:nvPr/>
        </p:nvSpPr>
        <p:spPr>
          <a:xfrm>
            <a:off x="548640" y="1417320"/>
            <a:ext cx="5394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4FD1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Never lose stock to expiry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548640" y="1874520"/>
            <a:ext cx="5394960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marL="177800" indent="-177800">
              <a:lnSpc>
                <a:spcPct val="102000"/>
              </a:lnSpc>
              <a:spcAft>
                <a:spcPts val="700"/>
              </a:spcAft>
              <a:buSzPct val="100000"/>
              <a:buChar char="•"/>
            </a:pPr>
            <a:r>
              <a:rPr lang="en-US" sz="1450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batch keeps its own expiry date.</a:t>
            </a:r>
            <a:endParaRPr lang="en-US" sz="1450" dirty="0"/>
          </a:p>
          <a:p>
            <a:pPr algn="l" marL="177800" indent="-177800">
              <a:lnSpc>
                <a:spcPct val="102000"/>
              </a:lnSpc>
              <a:spcAft>
                <a:spcPts val="700"/>
              </a:spcAft>
              <a:buSzPct val="100000"/>
              <a:buChar char="•"/>
            </a:pPr>
            <a:r>
              <a:rPr lang="en-US" sz="1450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Alerts 30 days before — on the dashboard &amp; a sidebar badge.</a:t>
            </a:r>
            <a:endParaRPr lang="en-US" sz="1450" dirty="0"/>
          </a:p>
          <a:p>
            <a:pPr algn="l" marL="177800" indent="-177800">
              <a:lnSpc>
                <a:spcPct val="102000"/>
              </a:lnSpc>
              <a:spcAft>
                <a:spcPts val="700"/>
              </a:spcAft>
              <a:buSzPct val="100000"/>
              <a:buChar char="•"/>
            </a:pPr>
            <a:r>
              <a:rPr lang="en-US" sz="1450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Check-out uses FEFO: soonest-to-expire leaves first.</a:t>
            </a:r>
            <a:endParaRPr lang="en-US" sz="1450" dirty="0"/>
          </a:p>
          <a:p>
            <a:pPr algn="l" marL="177800" indent="-177800">
              <a:lnSpc>
                <a:spcPct val="102000"/>
              </a:lnSpc>
              <a:spcAft>
                <a:spcPts val="700"/>
              </a:spcAft>
              <a:buSzPct val="100000"/>
              <a:buChar char="•"/>
            </a:pPr>
            <a:r>
              <a:rPr lang="en-US" sz="1450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Expand an item to see batches, who received, and report loss.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548640" y="3977640"/>
            <a:ext cx="5394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500" b="1" dirty="0">
                <a:solidFill>
                  <a:srgbClr val="A06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لا تخسر بضاعتك بانتهاء الصلاحية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548640" y="4389120"/>
            <a:ext cx="5394960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marL="177800" indent="-177800">
              <a:lnSpc>
                <a:spcPct val="102000"/>
              </a:lnSpc>
              <a:spcAft>
                <a:spcPts val="700"/>
              </a:spcAft>
              <a:buSzPct val="100000"/>
              <a:buChar char="•"/>
            </a:pPr>
            <a:r>
              <a:rPr lang="en-US" sz="1450" dirty="0">
                <a:solidFill>
                  <a:srgbClr val="EEF2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كل دفعة تحتفظ بتاريخ صلاحيتها الخاص.</a:t>
            </a:r>
            <a:endParaRPr lang="en-US" sz="1450" dirty="0"/>
          </a:p>
          <a:p>
            <a:pPr algn="r" marL="177800" indent="-177800">
              <a:lnSpc>
                <a:spcPct val="102000"/>
              </a:lnSpc>
              <a:spcAft>
                <a:spcPts val="700"/>
              </a:spcAft>
              <a:buSzPct val="100000"/>
              <a:buChar char="•"/>
            </a:pPr>
            <a:r>
              <a:rPr lang="en-US" sz="1450" dirty="0">
                <a:solidFill>
                  <a:srgbClr val="EEF2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تنبيهات قبل 30 يوماً — على اللوحة وشارة في القائمة الجانبية.</a:t>
            </a:r>
            <a:endParaRPr lang="en-US" sz="1450" dirty="0"/>
          </a:p>
          <a:p>
            <a:pPr algn="r" marL="177800" indent="-177800">
              <a:lnSpc>
                <a:spcPct val="102000"/>
              </a:lnSpc>
              <a:spcAft>
                <a:spcPts val="700"/>
              </a:spcAft>
              <a:buSzPct val="100000"/>
              <a:buChar char="•"/>
            </a:pPr>
            <a:r>
              <a:rPr lang="en-US" sz="1450" dirty="0">
                <a:solidFill>
                  <a:srgbClr val="EEF2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الصرف يعتمد مبدأ الأقدم انتهاءً أولاً (FEFO).</a:t>
            </a:r>
            <a:endParaRPr lang="en-US" sz="1450" dirty="0"/>
          </a:p>
          <a:p>
            <a:pPr algn="r" marL="177800" indent="-177800">
              <a:lnSpc>
                <a:spcPct val="102000"/>
              </a:lnSpc>
              <a:spcAft>
                <a:spcPts val="700"/>
              </a:spcAft>
              <a:buSzPct val="100000"/>
              <a:buChar char="•"/>
            </a:pPr>
            <a:r>
              <a:rPr lang="en-US" sz="1450" dirty="0">
                <a:solidFill>
                  <a:srgbClr val="EEF2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وسّع الصنف لرؤية الدفعات ومن استلمها والإبلاغ عن الخسارة.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6281928" y="1481328"/>
            <a:ext cx="5495544" cy="4855464"/>
          </a:xfrm>
          <a:prstGeom prst="roundRect">
            <a:avLst>
              <a:gd name="adj" fmla="val 2260"/>
            </a:avLst>
          </a:prstGeom>
          <a:solidFill>
            <a:srgbClr val="0E1530"/>
          </a:solidFill>
          <a:ln w="12700">
            <a:solidFill>
              <a:srgbClr val="2A3358"/>
            </a:solidFill>
            <a:prstDash val="solid"/>
          </a:ln>
          <a:effectLst>
            <a:outerShdw sx="100000" sy="100000" kx="0" ky="0" algn="bl" rotWithShape="0" blurRad="177800" dist="76200" dir="5400000">
              <a:srgbClr val="000000">
                <a:alpha val="45000"/>
              </a:srgbClr>
            </a:outerShdw>
          </a:effectLst>
        </p:spPr>
      </p:sp>
      <p:pic>
        <p:nvPicPr>
          <p:cNvPr id="11" name="Image 0" descr="/home/claude/shot_expand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6355080" y="1554480"/>
            <a:ext cx="5349240" cy="4709160"/>
          </a:xfrm>
          <a:prstGeom prst="rect">
            <a:avLst/>
          </a:prstGeom>
        </p:spPr>
      </p:pic>
      <p:sp>
        <p:nvSpPr>
          <p:cNvPr id="12" name="Text 9"/>
          <p:cNvSpPr/>
          <p:nvPr/>
        </p:nvSpPr>
        <p:spPr>
          <a:xfrm>
            <a:off x="11430000" y="64008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B96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69494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Check-Out &amp; Auto Value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4754880" y="384048"/>
            <a:ext cx="69037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2700" b="1" dirty="0">
                <a:solidFill>
                  <a:srgbClr val="EEF2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الصرف والقيمة التلقائية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502920" y="1170432"/>
            <a:ext cx="566928" cy="82296"/>
          </a:xfrm>
          <a:prstGeom prst="roundRect">
            <a:avLst>
              <a:gd name="adj" fmla="val 55556"/>
            </a:avLst>
          </a:prstGeom>
          <a:solidFill>
            <a:srgbClr val="6D8BFF"/>
          </a:solidFill>
          <a:ln/>
        </p:spPr>
      </p:sp>
      <p:sp>
        <p:nvSpPr>
          <p:cNvPr id="5" name="Shape 3"/>
          <p:cNvSpPr/>
          <p:nvPr/>
        </p:nvSpPr>
        <p:spPr>
          <a:xfrm>
            <a:off x="11119104" y="1170432"/>
            <a:ext cx="566928" cy="82296"/>
          </a:xfrm>
          <a:prstGeom prst="roundRect">
            <a:avLst>
              <a:gd name="adj" fmla="val 55556"/>
            </a:avLst>
          </a:prstGeom>
          <a:solidFill>
            <a:srgbClr val="A06BFF"/>
          </a:solidFill>
          <a:ln/>
        </p:spPr>
      </p:sp>
      <p:sp>
        <p:nvSpPr>
          <p:cNvPr id="6" name="Text 4"/>
          <p:cNvSpPr/>
          <p:nvPr/>
        </p:nvSpPr>
        <p:spPr>
          <a:xfrm>
            <a:off x="548640" y="1463040"/>
            <a:ext cx="5212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4FD1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Automatic cost &amp; profit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548640" y="1920240"/>
            <a:ext cx="521208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marL="177800" indent="-177800">
              <a:lnSpc>
                <a:spcPct val="102000"/>
              </a:lnSpc>
              <a:spcAft>
                <a:spcPts val="700"/>
              </a:spcAft>
              <a:buSzPct val="100000"/>
              <a:buChar char="•"/>
            </a:pPr>
            <a:r>
              <a:rPr lang="en-US" sz="1450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Remove stock in single units, boxes or pallets.</a:t>
            </a:r>
            <a:endParaRPr lang="en-US" sz="1450" dirty="0"/>
          </a:p>
          <a:p>
            <a:pPr algn="l" marL="177800" indent="-177800">
              <a:lnSpc>
                <a:spcPct val="102000"/>
              </a:lnSpc>
              <a:spcAft>
                <a:spcPts val="700"/>
              </a:spcAft>
              <a:buSzPct val="100000"/>
              <a:buChar char="•"/>
            </a:pPr>
            <a:r>
              <a:rPr lang="en-US" sz="1450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 of goods sold &amp; profit calculated automatically.</a:t>
            </a:r>
            <a:endParaRPr lang="en-US" sz="1450" dirty="0"/>
          </a:p>
          <a:p>
            <a:pPr algn="l" marL="177800" indent="-177800">
              <a:lnSpc>
                <a:spcPct val="102000"/>
              </a:lnSpc>
              <a:spcAft>
                <a:spcPts val="700"/>
              </a:spcAft>
              <a:buSzPct val="100000"/>
              <a:buChar char="•"/>
            </a:pPr>
            <a:r>
              <a:rPr lang="en-US" sz="1450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Uses weighted-average cost for accuracy.</a:t>
            </a:r>
            <a:endParaRPr lang="en-US" sz="1450" dirty="0"/>
          </a:p>
          <a:p>
            <a:pPr algn="l" marL="177800" indent="-177800">
              <a:lnSpc>
                <a:spcPct val="102000"/>
              </a:lnSpc>
              <a:spcAft>
                <a:spcPts val="700"/>
              </a:spcAft>
              <a:buSzPct val="100000"/>
              <a:buChar char="•"/>
            </a:pPr>
            <a:r>
              <a:rPr lang="en-US" sz="1450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Tie a sale to a customer — mark it paid or on credit.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548640" y="3977640"/>
            <a:ext cx="5212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500" b="1" dirty="0">
                <a:solidFill>
                  <a:srgbClr val="A06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التكلفة والربح تلقائياً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548640" y="4434840"/>
            <a:ext cx="521208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marL="177800" indent="-177800">
              <a:lnSpc>
                <a:spcPct val="102000"/>
              </a:lnSpc>
              <a:spcAft>
                <a:spcPts val="700"/>
              </a:spcAft>
              <a:buSzPct val="100000"/>
              <a:buChar char="•"/>
            </a:pPr>
            <a:r>
              <a:rPr lang="en-US" sz="1450" dirty="0">
                <a:solidFill>
                  <a:srgbClr val="EEF2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اصرف المخزون بالمفرد أو الصندوق أو المنصة.</a:t>
            </a:r>
            <a:endParaRPr lang="en-US" sz="1450" dirty="0"/>
          </a:p>
          <a:p>
            <a:pPr algn="r" marL="177800" indent="-177800">
              <a:lnSpc>
                <a:spcPct val="102000"/>
              </a:lnSpc>
              <a:spcAft>
                <a:spcPts val="700"/>
              </a:spcAft>
              <a:buSzPct val="100000"/>
              <a:buChar char="•"/>
            </a:pPr>
            <a:r>
              <a:rPr lang="en-US" sz="1450" dirty="0">
                <a:solidFill>
                  <a:srgbClr val="EEF2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تُحتسب تكلفة البضاعة المباعة والربح تلقائياً.</a:t>
            </a:r>
            <a:endParaRPr lang="en-US" sz="1450" dirty="0"/>
          </a:p>
          <a:p>
            <a:pPr algn="r" marL="177800" indent="-177800">
              <a:lnSpc>
                <a:spcPct val="102000"/>
              </a:lnSpc>
              <a:spcAft>
                <a:spcPts val="700"/>
              </a:spcAft>
              <a:buSzPct val="100000"/>
              <a:buChar char="•"/>
            </a:pPr>
            <a:r>
              <a:rPr lang="en-US" sz="1450" dirty="0">
                <a:solidFill>
                  <a:srgbClr val="EEF2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يعتمد متوسط التكلفة المرجّح للدقة.</a:t>
            </a:r>
            <a:endParaRPr lang="en-US" sz="1450" dirty="0"/>
          </a:p>
          <a:p>
            <a:pPr algn="r" marL="177800" indent="-177800">
              <a:lnSpc>
                <a:spcPct val="102000"/>
              </a:lnSpc>
              <a:spcAft>
                <a:spcPts val="700"/>
              </a:spcAft>
              <a:buSzPct val="100000"/>
              <a:buChar char="•"/>
            </a:pPr>
            <a:r>
              <a:rPr lang="en-US" sz="1450" dirty="0">
                <a:solidFill>
                  <a:srgbClr val="EEF2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اربط البيع بعميل — مدفوع أو آجل.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6400800" y="1600200"/>
            <a:ext cx="5303520" cy="2148840"/>
          </a:xfrm>
          <a:prstGeom prst="roundRect">
            <a:avLst>
              <a:gd name="adj" fmla="val 5106"/>
            </a:avLst>
          </a:prstGeom>
          <a:solidFill>
            <a:srgbClr val="161E3A"/>
          </a:solidFill>
          <a:ln w="12700">
            <a:solidFill>
              <a:srgbClr val="2A3358"/>
            </a:solidFill>
            <a:prstDash val="solid"/>
          </a:ln>
          <a:effectLst>
            <a:outerShdw sx="100000" sy="100000" kx="0" ky="0" algn="bl" rotWithShape="0" blurRad="177800" dist="76200" dir="5400000">
              <a:srgbClr val="000000">
                <a:alpha val="45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6766560" y="1828800"/>
            <a:ext cx="4572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8B96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AUTO-CALCULATED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766560" y="2148840"/>
            <a:ext cx="45720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2EE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COGS + Profit</a:t>
            </a:r>
            <a:endParaRPr lang="en-US" sz="3400" dirty="0"/>
          </a:p>
        </p:txBody>
      </p:sp>
      <p:sp>
        <p:nvSpPr>
          <p:cNvPr id="13" name="Text 11"/>
          <p:cNvSpPr/>
          <p:nvPr/>
        </p:nvSpPr>
        <p:spPr>
          <a:xfrm>
            <a:off x="6766560" y="2926080"/>
            <a:ext cx="45720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l" indent="0" marL="0">
              <a:buNone/>
            </a:pPr>
            <a:r>
              <a:rPr lang="en-US" sz="1600" dirty="0">
                <a:solidFill>
                  <a:srgbClr val="AAB3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تُحتسب التكلفة والربح فور الصرف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6400800" y="3931920"/>
            <a:ext cx="2542032" cy="2331720"/>
          </a:xfrm>
          <a:prstGeom prst="roundRect">
            <a:avLst>
              <a:gd name="adj" fmla="val 4706"/>
            </a:avLst>
          </a:prstGeom>
          <a:solidFill>
            <a:srgbClr val="161E3A"/>
          </a:solidFill>
          <a:ln w="12700">
            <a:solidFill>
              <a:srgbClr val="2A3358"/>
            </a:solidFill>
            <a:prstDash val="solid"/>
          </a:ln>
          <a:effectLst>
            <a:outerShdw sx="100000" sy="100000" kx="0" ky="0" algn="bl" rotWithShape="0" blurRad="177800" dist="76200" dir="5400000">
              <a:srgbClr val="000000">
                <a:alpha val="45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6400800" y="4343400"/>
            <a:ext cx="254203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C8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FEFO</a:t>
            </a:r>
            <a:endParaRPr lang="en-US" sz="3000" dirty="0"/>
          </a:p>
        </p:txBody>
      </p:sp>
      <p:sp>
        <p:nvSpPr>
          <p:cNvPr id="16" name="Text 14"/>
          <p:cNvSpPr/>
          <p:nvPr/>
        </p:nvSpPr>
        <p:spPr>
          <a:xfrm>
            <a:off x="6537960" y="4937760"/>
            <a:ext cx="22860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en-US" sz="1300" dirty="0">
                <a:solidFill>
                  <a:srgbClr val="AAB3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soonest expiry first</a:t>
            </a:r>
            <a:endParaRPr lang="en-US" sz="1300" dirty="0"/>
          </a:p>
          <a:p>
            <a:pPr rtl="1" algn="ctr" indent="0" marL="0">
              <a:buNone/>
            </a:pPr>
            <a:r>
              <a:rPr lang="en-US" sz="1300" dirty="0">
                <a:solidFill>
                  <a:srgbClr val="AAB3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الأقدم انتهاءً أولاً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9162288" y="3931920"/>
            <a:ext cx="2542032" cy="2331720"/>
          </a:xfrm>
          <a:prstGeom prst="roundRect">
            <a:avLst>
              <a:gd name="adj" fmla="val 4706"/>
            </a:avLst>
          </a:prstGeom>
          <a:solidFill>
            <a:srgbClr val="161E3A"/>
          </a:solidFill>
          <a:ln w="12700">
            <a:solidFill>
              <a:srgbClr val="2A3358"/>
            </a:solidFill>
            <a:prstDash val="solid"/>
          </a:ln>
          <a:effectLst>
            <a:outerShdw sx="100000" sy="100000" kx="0" ky="0" algn="bl" rotWithShape="0" blurRad="177800" dist="76200" dir="5400000">
              <a:srgbClr val="000000">
                <a:alpha val="45000"/>
              </a:srgbClr>
            </a:outerShdw>
          </a:effectLst>
        </p:spPr>
      </p:sp>
      <p:sp>
        <p:nvSpPr>
          <p:cNvPr id="18" name="Text 16"/>
          <p:cNvSpPr/>
          <p:nvPr/>
        </p:nvSpPr>
        <p:spPr>
          <a:xfrm>
            <a:off x="9162288" y="4343400"/>
            <a:ext cx="254203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4FD1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IQD + USD</a:t>
            </a:r>
            <a:endParaRPr lang="en-US" sz="2600" dirty="0"/>
          </a:p>
        </p:txBody>
      </p:sp>
      <p:sp>
        <p:nvSpPr>
          <p:cNvPr id="19" name="Text 17"/>
          <p:cNvSpPr/>
          <p:nvPr/>
        </p:nvSpPr>
        <p:spPr>
          <a:xfrm>
            <a:off x="9299448" y="4937760"/>
            <a:ext cx="22860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en-US" sz="1300" dirty="0">
                <a:solidFill>
                  <a:srgbClr val="AAB3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dual currency</a:t>
            </a:r>
            <a:endParaRPr lang="en-US" sz="1300" dirty="0"/>
          </a:p>
          <a:p>
            <a:pPr rtl="1" algn="ctr" indent="0" marL="0">
              <a:buNone/>
            </a:pPr>
            <a:r>
              <a:rPr lang="en-US" sz="1300" dirty="0">
                <a:solidFill>
                  <a:srgbClr val="AAB3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عملتان معاً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11430000" y="64008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B96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69494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Barcode Scanning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4754880" y="384048"/>
            <a:ext cx="69037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2700" b="1" dirty="0">
                <a:solidFill>
                  <a:srgbClr val="EEF2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مسح الباركود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502920" y="1170432"/>
            <a:ext cx="566928" cy="82296"/>
          </a:xfrm>
          <a:prstGeom prst="roundRect">
            <a:avLst>
              <a:gd name="adj" fmla="val 55556"/>
            </a:avLst>
          </a:prstGeom>
          <a:solidFill>
            <a:srgbClr val="6D8BFF"/>
          </a:solidFill>
          <a:ln/>
        </p:spPr>
      </p:sp>
      <p:sp>
        <p:nvSpPr>
          <p:cNvPr id="5" name="Shape 3"/>
          <p:cNvSpPr/>
          <p:nvPr/>
        </p:nvSpPr>
        <p:spPr>
          <a:xfrm>
            <a:off x="11119104" y="1170432"/>
            <a:ext cx="566928" cy="82296"/>
          </a:xfrm>
          <a:prstGeom prst="roundRect">
            <a:avLst>
              <a:gd name="adj" fmla="val 55556"/>
            </a:avLst>
          </a:prstGeom>
          <a:solidFill>
            <a:srgbClr val="A06BFF"/>
          </a:solidFill>
          <a:ln/>
        </p:spPr>
      </p:sp>
      <p:sp>
        <p:nvSpPr>
          <p:cNvPr id="6" name="Text 4"/>
          <p:cNvSpPr/>
          <p:nvPr/>
        </p:nvSpPr>
        <p:spPr>
          <a:xfrm>
            <a:off x="548640" y="1417320"/>
            <a:ext cx="5394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4FD1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Point, shoot, done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548640" y="1874520"/>
            <a:ext cx="5394960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marL="177800" indent="-177800">
              <a:lnSpc>
                <a:spcPct val="102000"/>
              </a:lnSpc>
              <a:spcAft>
                <a:spcPts val="700"/>
              </a:spcAft>
              <a:buSzPct val="100000"/>
              <a:buChar char="•"/>
            </a:pPr>
            <a:r>
              <a:rPr lang="en-US" sz="1450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Works with any USB or Bluetooth scanner — no drivers.</a:t>
            </a:r>
            <a:endParaRPr lang="en-US" sz="1450" dirty="0"/>
          </a:p>
          <a:p>
            <a:pPr algn="l" marL="177800" indent="-177800">
              <a:lnSpc>
                <a:spcPct val="102000"/>
              </a:lnSpc>
              <a:spcAft>
                <a:spcPts val="700"/>
              </a:spcAft>
              <a:buSzPct val="100000"/>
              <a:buChar char="•"/>
            </a:pPr>
            <a:r>
              <a:rPr lang="en-US" sz="1450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Give each item a barcode once.</a:t>
            </a:r>
            <a:endParaRPr lang="en-US" sz="1450" dirty="0"/>
          </a:p>
          <a:p>
            <a:pPr algn="l" marL="177800" indent="-177800">
              <a:lnSpc>
                <a:spcPct val="102000"/>
              </a:lnSpc>
              <a:spcAft>
                <a:spcPts val="700"/>
              </a:spcAft>
              <a:buSzPct val="100000"/>
              <a:buChar char="•"/>
            </a:pPr>
            <a:r>
              <a:rPr lang="en-US" sz="1450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Scan in Receive &amp; Check-Out to pick the item instantly.</a:t>
            </a:r>
            <a:endParaRPr lang="en-US" sz="1450" dirty="0"/>
          </a:p>
          <a:p>
            <a:pPr algn="l" marL="177800" indent="-177800">
              <a:lnSpc>
                <a:spcPct val="102000"/>
              </a:lnSpc>
              <a:spcAft>
                <a:spcPts val="700"/>
              </a:spcAft>
              <a:buSzPct val="100000"/>
              <a:buChar char="•"/>
            </a:pPr>
            <a:r>
              <a:rPr lang="en-US" sz="1450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phone camera app can work as a scanner too.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548640" y="3977640"/>
            <a:ext cx="5394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500" b="1" dirty="0">
                <a:solidFill>
                  <a:srgbClr val="A06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وجّه، امسح، تم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548640" y="4389120"/>
            <a:ext cx="5394960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marL="177800" indent="-177800">
              <a:lnSpc>
                <a:spcPct val="102000"/>
              </a:lnSpc>
              <a:spcAft>
                <a:spcPts val="700"/>
              </a:spcAft>
              <a:buSzPct val="100000"/>
              <a:buChar char="•"/>
            </a:pPr>
            <a:r>
              <a:rPr lang="en-US" sz="1450" dirty="0">
                <a:solidFill>
                  <a:srgbClr val="EEF2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يعمل مع أي ماسح USB أو بلوتوث — دون تعريفات.</a:t>
            </a:r>
            <a:endParaRPr lang="en-US" sz="1450" dirty="0"/>
          </a:p>
          <a:p>
            <a:pPr algn="r" marL="177800" indent="-177800">
              <a:lnSpc>
                <a:spcPct val="102000"/>
              </a:lnSpc>
              <a:spcAft>
                <a:spcPts val="700"/>
              </a:spcAft>
              <a:buSzPct val="100000"/>
              <a:buChar char="•"/>
            </a:pPr>
            <a:r>
              <a:rPr lang="en-US" sz="1450" dirty="0">
                <a:solidFill>
                  <a:srgbClr val="EEF2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امنح كل صنف باركود مرة واحدة.</a:t>
            </a:r>
            <a:endParaRPr lang="en-US" sz="1450" dirty="0"/>
          </a:p>
          <a:p>
            <a:pPr algn="r" marL="177800" indent="-177800">
              <a:lnSpc>
                <a:spcPct val="102000"/>
              </a:lnSpc>
              <a:spcAft>
                <a:spcPts val="700"/>
              </a:spcAft>
              <a:buSzPct val="100000"/>
              <a:buChar char="•"/>
            </a:pPr>
            <a:r>
              <a:rPr lang="en-US" sz="1450" dirty="0">
                <a:solidFill>
                  <a:srgbClr val="EEF2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امسح في الاستلام والصرف لاختيار الصنف فوراً.</a:t>
            </a:r>
            <a:endParaRPr lang="en-US" sz="1450" dirty="0"/>
          </a:p>
          <a:p>
            <a:pPr algn="r" marL="177800" indent="-177800">
              <a:lnSpc>
                <a:spcPct val="102000"/>
              </a:lnSpc>
              <a:spcAft>
                <a:spcPts val="700"/>
              </a:spcAft>
              <a:buSzPct val="100000"/>
              <a:buChar char="•"/>
            </a:pPr>
            <a:r>
              <a:rPr lang="en-US" sz="1450" dirty="0">
                <a:solidFill>
                  <a:srgbClr val="EEF2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يمكن استخدام تطبيق كاميرا الهاتف كماسح أيضاً.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6281928" y="1481328"/>
            <a:ext cx="5495544" cy="4855464"/>
          </a:xfrm>
          <a:prstGeom prst="roundRect">
            <a:avLst>
              <a:gd name="adj" fmla="val 2260"/>
            </a:avLst>
          </a:prstGeom>
          <a:solidFill>
            <a:srgbClr val="0E1530"/>
          </a:solidFill>
          <a:ln w="12700">
            <a:solidFill>
              <a:srgbClr val="2A3358"/>
            </a:solidFill>
            <a:prstDash val="solid"/>
          </a:ln>
          <a:effectLst>
            <a:outerShdw sx="100000" sy="100000" kx="0" ky="0" algn="bl" rotWithShape="0" blurRad="177800" dist="76200" dir="5400000">
              <a:srgbClr val="000000">
                <a:alpha val="45000"/>
              </a:srgbClr>
            </a:outerShdw>
          </a:effectLst>
        </p:spPr>
      </p:sp>
      <p:pic>
        <p:nvPicPr>
          <p:cNvPr id="11" name="Image 0" descr="/home/claude/shot_receive_modal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6355080" y="1554480"/>
            <a:ext cx="5349240" cy="4709160"/>
          </a:xfrm>
          <a:prstGeom prst="rect">
            <a:avLst/>
          </a:prstGeom>
        </p:spPr>
      </p:pic>
      <p:sp>
        <p:nvSpPr>
          <p:cNvPr id="12" name="Text 9"/>
          <p:cNvSpPr/>
          <p:nvPr/>
        </p:nvSpPr>
        <p:spPr>
          <a:xfrm>
            <a:off x="11430000" y="64008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B96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69494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Locations &amp; Transfers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4754880" y="384048"/>
            <a:ext cx="69037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2700" b="1" dirty="0">
                <a:solidFill>
                  <a:srgbClr val="EEF2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المواقع والنقل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502920" y="1170432"/>
            <a:ext cx="566928" cy="82296"/>
          </a:xfrm>
          <a:prstGeom prst="roundRect">
            <a:avLst>
              <a:gd name="adj" fmla="val 55556"/>
            </a:avLst>
          </a:prstGeom>
          <a:solidFill>
            <a:srgbClr val="6D8BFF"/>
          </a:solidFill>
          <a:ln/>
        </p:spPr>
      </p:sp>
      <p:sp>
        <p:nvSpPr>
          <p:cNvPr id="5" name="Shape 3"/>
          <p:cNvSpPr/>
          <p:nvPr/>
        </p:nvSpPr>
        <p:spPr>
          <a:xfrm>
            <a:off x="11119104" y="1170432"/>
            <a:ext cx="566928" cy="82296"/>
          </a:xfrm>
          <a:prstGeom prst="roundRect">
            <a:avLst>
              <a:gd name="adj" fmla="val 55556"/>
            </a:avLst>
          </a:prstGeom>
          <a:solidFill>
            <a:srgbClr val="A06BFF"/>
          </a:solidFill>
          <a:ln/>
        </p:spPr>
      </p:sp>
      <p:sp>
        <p:nvSpPr>
          <p:cNvPr id="6" name="Text 4"/>
          <p:cNvSpPr/>
          <p:nvPr/>
        </p:nvSpPr>
        <p:spPr>
          <a:xfrm>
            <a:off x="548640" y="1417320"/>
            <a:ext cx="5394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4FD1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Know where every unit sits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548640" y="1874520"/>
            <a:ext cx="5394960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marL="177800" indent="-177800">
              <a:lnSpc>
                <a:spcPct val="102000"/>
              </a:lnSpc>
              <a:spcAft>
                <a:spcPts val="700"/>
              </a:spcAft>
              <a:buSzPct val="100000"/>
              <a:buChar char="•"/>
            </a:pPr>
            <a:r>
              <a:rPr lang="en-US" sz="1450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Track stock per warehouse, shop or cold room.</a:t>
            </a:r>
            <a:endParaRPr lang="en-US" sz="1450" dirty="0"/>
          </a:p>
          <a:p>
            <a:pPr algn="l" marL="177800" indent="-177800">
              <a:lnSpc>
                <a:spcPct val="102000"/>
              </a:lnSpc>
              <a:spcAft>
                <a:spcPts val="700"/>
              </a:spcAft>
              <a:buSzPct val="100000"/>
              <a:buChar char="•"/>
            </a:pPr>
            <a:r>
              <a:rPr lang="en-US" sz="1450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Move stock between locations in a few taps.</a:t>
            </a:r>
            <a:endParaRPr lang="en-US" sz="1450" dirty="0"/>
          </a:p>
          <a:p>
            <a:pPr algn="l" marL="177800" indent="-177800">
              <a:lnSpc>
                <a:spcPct val="102000"/>
              </a:lnSpc>
              <a:spcAft>
                <a:spcPts val="700"/>
              </a:spcAft>
              <a:buSzPct val="100000"/>
              <a:buChar char="•"/>
            </a:pPr>
            <a:r>
              <a:rPr lang="en-US" sz="1450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See the stock value held at each location.</a:t>
            </a:r>
            <a:endParaRPr lang="en-US" sz="1450" dirty="0"/>
          </a:p>
          <a:p>
            <a:pPr algn="l" marL="177800" indent="-177800">
              <a:lnSpc>
                <a:spcPct val="102000"/>
              </a:lnSpc>
              <a:spcAft>
                <a:spcPts val="700"/>
              </a:spcAft>
              <a:buSzPct val="100000"/>
              <a:buChar char="•"/>
            </a:pPr>
            <a:r>
              <a:rPr lang="en-US" sz="1450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Check-out can pull from a specific location.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548640" y="3977640"/>
            <a:ext cx="5394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500" b="1" dirty="0">
                <a:solidFill>
                  <a:srgbClr val="A06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اعرف مكان كل وحدة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548640" y="4389120"/>
            <a:ext cx="5394960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marL="177800" indent="-177800">
              <a:lnSpc>
                <a:spcPct val="102000"/>
              </a:lnSpc>
              <a:spcAft>
                <a:spcPts val="700"/>
              </a:spcAft>
              <a:buSzPct val="100000"/>
              <a:buChar char="•"/>
            </a:pPr>
            <a:r>
              <a:rPr lang="en-US" sz="1450" dirty="0">
                <a:solidFill>
                  <a:srgbClr val="EEF2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تابع المخزون لكل مخزن أو محل أو غرفة تبريد.</a:t>
            </a:r>
            <a:endParaRPr lang="en-US" sz="1450" dirty="0"/>
          </a:p>
          <a:p>
            <a:pPr algn="r" marL="177800" indent="-177800">
              <a:lnSpc>
                <a:spcPct val="102000"/>
              </a:lnSpc>
              <a:spcAft>
                <a:spcPts val="700"/>
              </a:spcAft>
              <a:buSzPct val="100000"/>
              <a:buChar char="•"/>
            </a:pPr>
            <a:r>
              <a:rPr lang="en-US" sz="1450" dirty="0">
                <a:solidFill>
                  <a:srgbClr val="EEF2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انقل المخزون بين المواقع بضغطات قليلة.</a:t>
            </a:r>
            <a:endParaRPr lang="en-US" sz="1450" dirty="0"/>
          </a:p>
          <a:p>
            <a:pPr algn="r" marL="177800" indent="-177800">
              <a:lnSpc>
                <a:spcPct val="102000"/>
              </a:lnSpc>
              <a:spcAft>
                <a:spcPts val="700"/>
              </a:spcAft>
              <a:buSzPct val="100000"/>
              <a:buChar char="•"/>
            </a:pPr>
            <a:r>
              <a:rPr lang="en-US" sz="1450" dirty="0">
                <a:solidFill>
                  <a:srgbClr val="EEF2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اعرض قيمة المخزون في كل موقع.</a:t>
            </a:r>
            <a:endParaRPr lang="en-US" sz="1450" dirty="0"/>
          </a:p>
          <a:p>
            <a:pPr algn="r" marL="177800" indent="-177800">
              <a:lnSpc>
                <a:spcPct val="102000"/>
              </a:lnSpc>
              <a:spcAft>
                <a:spcPts val="700"/>
              </a:spcAft>
              <a:buSzPct val="100000"/>
              <a:buChar char="•"/>
            </a:pPr>
            <a:r>
              <a:rPr lang="en-US" sz="1450" dirty="0">
                <a:solidFill>
                  <a:srgbClr val="EEF2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يمكن الصرف من موقع محدّد.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6281928" y="1481328"/>
            <a:ext cx="5495544" cy="4855464"/>
          </a:xfrm>
          <a:prstGeom prst="roundRect">
            <a:avLst>
              <a:gd name="adj" fmla="val 2260"/>
            </a:avLst>
          </a:prstGeom>
          <a:solidFill>
            <a:srgbClr val="0E1530"/>
          </a:solidFill>
          <a:ln w="12700">
            <a:solidFill>
              <a:srgbClr val="2A3358"/>
            </a:solidFill>
            <a:prstDash val="solid"/>
          </a:ln>
          <a:effectLst>
            <a:outerShdw sx="100000" sy="100000" kx="0" ky="0" algn="bl" rotWithShape="0" blurRad="177800" dist="76200" dir="5400000">
              <a:srgbClr val="000000">
                <a:alpha val="45000"/>
              </a:srgbClr>
            </a:outerShdw>
          </a:effectLst>
        </p:spPr>
      </p:sp>
      <p:pic>
        <p:nvPicPr>
          <p:cNvPr id="11" name="Image 0" descr="/home/claude/shot_locations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6355080" y="1554480"/>
            <a:ext cx="5349240" cy="4709160"/>
          </a:xfrm>
          <a:prstGeom prst="rect">
            <a:avLst/>
          </a:prstGeom>
        </p:spPr>
      </p:pic>
      <p:sp>
        <p:nvSpPr>
          <p:cNvPr id="12" name="Text 9"/>
          <p:cNvSpPr/>
          <p:nvPr/>
        </p:nvSpPr>
        <p:spPr>
          <a:xfrm>
            <a:off x="11430000" y="64008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B96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69494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Customers &amp; Sales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4754880" y="384048"/>
            <a:ext cx="69037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2700" b="1" dirty="0">
                <a:solidFill>
                  <a:srgbClr val="EEF2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العملاء والمبيعات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502920" y="1170432"/>
            <a:ext cx="566928" cy="82296"/>
          </a:xfrm>
          <a:prstGeom prst="roundRect">
            <a:avLst>
              <a:gd name="adj" fmla="val 55556"/>
            </a:avLst>
          </a:prstGeom>
          <a:solidFill>
            <a:srgbClr val="6D8BFF"/>
          </a:solidFill>
          <a:ln/>
        </p:spPr>
      </p:sp>
      <p:sp>
        <p:nvSpPr>
          <p:cNvPr id="5" name="Shape 3"/>
          <p:cNvSpPr/>
          <p:nvPr/>
        </p:nvSpPr>
        <p:spPr>
          <a:xfrm>
            <a:off x="11119104" y="1170432"/>
            <a:ext cx="566928" cy="82296"/>
          </a:xfrm>
          <a:prstGeom prst="roundRect">
            <a:avLst>
              <a:gd name="adj" fmla="val 55556"/>
            </a:avLst>
          </a:prstGeom>
          <a:solidFill>
            <a:srgbClr val="A06BFF"/>
          </a:solidFill>
          <a:ln/>
        </p:spPr>
      </p:sp>
      <p:sp>
        <p:nvSpPr>
          <p:cNvPr id="6" name="Text 4"/>
          <p:cNvSpPr/>
          <p:nvPr/>
        </p:nvSpPr>
        <p:spPr>
          <a:xfrm>
            <a:off x="548640" y="1463040"/>
            <a:ext cx="5394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4FD1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Know who buys and who owes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548640" y="1920240"/>
            <a:ext cx="539496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marL="177800" indent="-177800">
              <a:lnSpc>
                <a:spcPct val="102000"/>
              </a:lnSpc>
              <a:spcAft>
                <a:spcPts val="700"/>
              </a:spcAft>
              <a:buSzPct val="100000"/>
              <a:buChar char="•"/>
            </a:pPr>
            <a:r>
              <a:rPr lang="en-US" sz="1450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a customer list with contacts.</a:t>
            </a:r>
            <a:endParaRPr lang="en-US" sz="1450" dirty="0"/>
          </a:p>
          <a:p>
            <a:pPr algn="l" marL="177800" indent="-177800">
              <a:lnSpc>
                <a:spcPct val="102000"/>
              </a:lnSpc>
              <a:spcAft>
                <a:spcPts val="700"/>
              </a:spcAft>
              <a:buSzPct val="100000"/>
              <a:buChar char="•"/>
            </a:pPr>
            <a:r>
              <a:rPr lang="en-US" sz="1450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Record each sale against a customer.</a:t>
            </a:r>
            <a:endParaRPr lang="en-US" sz="1450" dirty="0"/>
          </a:p>
          <a:p>
            <a:pPr algn="l" marL="177800" indent="-177800">
              <a:lnSpc>
                <a:spcPct val="102000"/>
              </a:lnSpc>
              <a:spcAft>
                <a:spcPts val="700"/>
              </a:spcAft>
              <a:buSzPct val="100000"/>
              <a:buChar char="•"/>
            </a:pPr>
            <a:r>
              <a:rPr lang="en-US" sz="1450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 it paid, or on credit (they owe you).</a:t>
            </a:r>
            <a:endParaRPr lang="en-US" sz="1450" dirty="0"/>
          </a:p>
          <a:p>
            <a:pPr algn="l" marL="177800" indent="-177800">
              <a:lnSpc>
                <a:spcPct val="102000"/>
              </a:lnSpc>
              <a:spcAft>
                <a:spcPts val="700"/>
              </a:spcAft>
              <a:buSzPct val="100000"/>
              <a:buChar char="•"/>
            </a:pPr>
            <a:r>
              <a:rPr lang="en-US" sz="1450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See total sales and outstanding receivables.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548640" y="3977640"/>
            <a:ext cx="5394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500" b="1" dirty="0">
                <a:solidFill>
                  <a:srgbClr val="A06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اعرف من يشتري ومن عليه دين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548640" y="4434840"/>
            <a:ext cx="539496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marL="177800" indent="-177800">
              <a:lnSpc>
                <a:spcPct val="102000"/>
              </a:lnSpc>
              <a:spcAft>
                <a:spcPts val="700"/>
              </a:spcAft>
              <a:buSzPct val="100000"/>
              <a:buChar char="•"/>
            </a:pPr>
            <a:r>
              <a:rPr lang="en-US" sz="1450" dirty="0">
                <a:solidFill>
                  <a:srgbClr val="EEF2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احتفظ بقائمة عملاء مع بيانات التواصل.</a:t>
            </a:r>
            <a:endParaRPr lang="en-US" sz="1450" dirty="0"/>
          </a:p>
          <a:p>
            <a:pPr algn="r" marL="177800" indent="-177800">
              <a:lnSpc>
                <a:spcPct val="102000"/>
              </a:lnSpc>
              <a:spcAft>
                <a:spcPts val="700"/>
              </a:spcAft>
              <a:buSzPct val="100000"/>
              <a:buChar char="•"/>
            </a:pPr>
            <a:r>
              <a:rPr lang="en-US" sz="1450" dirty="0">
                <a:solidFill>
                  <a:srgbClr val="EEF2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سجّل كل عملية بيع باسم عميل.</a:t>
            </a:r>
            <a:endParaRPr lang="en-US" sz="1450" dirty="0"/>
          </a:p>
          <a:p>
            <a:pPr algn="r" marL="177800" indent="-177800">
              <a:lnSpc>
                <a:spcPct val="102000"/>
              </a:lnSpc>
              <a:spcAft>
                <a:spcPts val="700"/>
              </a:spcAft>
              <a:buSzPct val="100000"/>
              <a:buChar char="•"/>
            </a:pPr>
            <a:r>
              <a:rPr lang="en-US" sz="1450" dirty="0">
                <a:solidFill>
                  <a:srgbClr val="EEF2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حدّدها مدفوعة أو آجلة (مستحقة عليه).</a:t>
            </a:r>
            <a:endParaRPr lang="en-US" sz="1450" dirty="0"/>
          </a:p>
          <a:p>
            <a:pPr algn="r" marL="177800" indent="-177800">
              <a:lnSpc>
                <a:spcPct val="102000"/>
              </a:lnSpc>
              <a:spcAft>
                <a:spcPts val="700"/>
              </a:spcAft>
              <a:buSzPct val="100000"/>
              <a:buChar char="•"/>
            </a:pPr>
            <a:r>
              <a:rPr lang="en-US" sz="1450" dirty="0">
                <a:solidFill>
                  <a:srgbClr val="EEF2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اعرض إجمالي المبيعات والمبالغ المستحقة.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6400800" y="1600200"/>
            <a:ext cx="5303520" cy="2148840"/>
          </a:xfrm>
          <a:prstGeom prst="roundRect">
            <a:avLst>
              <a:gd name="adj" fmla="val 5106"/>
            </a:avLst>
          </a:prstGeom>
          <a:solidFill>
            <a:srgbClr val="161E3A"/>
          </a:solidFill>
          <a:ln w="12700">
            <a:solidFill>
              <a:srgbClr val="2A3358"/>
            </a:solidFill>
            <a:prstDash val="solid"/>
          </a:ln>
          <a:effectLst>
            <a:outerShdw sx="100000" sy="100000" kx="0" ky="0" algn="bl" rotWithShape="0" blurRad="177800" dist="76200" dir="5400000">
              <a:srgbClr val="000000">
                <a:alpha val="45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6766560" y="1828800"/>
            <a:ext cx="47548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8B96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RECEIVABLES  ·  المستحقات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766560" y="2194560"/>
            <a:ext cx="45720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C8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owes you</a:t>
            </a:r>
            <a:endParaRPr lang="en-US" sz="3000" dirty="0"/>
          </a:p>
        </p:txBody>
      </p:sp>
      <p:sp>
        <p:nvSpPr>
          <p:cNvPr id="13" name="Text 11"/>
          <p:cNvSpPr/>
          <p:nvPr/>
        </p:nvSpPr>
        <p:spPr>
          <a:xfrm>
            <a:off x="6766560" y="2971800"/>
            <a:ext cx="4663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l" indent="0" marL="0">
              <a:buNone/>
            </a:pPr>
            <a:r>
              <a:rPr lang="en-US" sz="1500" dirty="0">
                <a:solidFill>
                  <a:srgbClr val="AAB3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تعرف بدقّة المبالغ الآجلة على كل عميل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6400800" y="3931920"/>
            <a:ext cx="5303520" cy="2331720"/>
          </a:xfrm>
          <a:prstGeom prst="roundRect">
            <a:avLst>
              <a:gd name="adj" fmla="val 4706"/>
            </a:avLst>
          </a:prstGeom>
          <a:solidFill>
            <a:srgbClr val="161E3A"/>
          </a:solidFill>
          <a:ln w="12700">
            <a:solidFill>
              <a:srgbClr val="2A3358"/>
            </a:solidFill>
            <a:prstDash val="solid"/>
          </a:ln>
          <a:effectLst>
            <a:outerShdw sx="100000" sy="100000" kx="0" ky="0" algn="bl" rotWithShape="0" blurRad="177800" dist="76200" dir="5400000">
              <a:srgbClr val="000000">
                <a:alpha val="45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6766560" y="4343400"/>
            <a:ext cx="45720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2EE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Paid  /  On credit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6766560" y="5029200"/>
            <a:ext cx="4663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l" indent="0" marL="0">
              <a:buNone/>
            </a:pPr>
            <a:r>
              <a:rPr lang="en-US" sz="1600" dirty="0">
                <a:solidFill>
                  <a:srgbClr val="AAB3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مدفوع / آجل — لكل عملية بيع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11430000" y="64008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B96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69494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Purchase Orders &amp; Reorder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4754880" y="384048"/>
            <a:ext cx="69037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2700" b="1" dirty="0">
                <a:solidFill>
                  <a:srgbClr val="EEF2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أوامر الشراء وإعادة الطلب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502920" y="1170432"/>
            <a:ext cx="566928" cy="82296"/>
          </a:xfrm>
          <a:prstGeom prst="roundRect">
            <a:avLst>
              <a:gd name="adj" fmla="val 55556"/>
            </a:avLst>
          </a:prstGeom>
          <a:solidFill>
            <a:srgbClr val="6D8BFF"/>
          </a:solidFill>
          <a:ln/>
        </p:spPr>
      </p:sp>
      <p:sp>
        <p:nvSpPr>
          <p:cNvPr id="5" name="Shape 3"/>
          <p:cNvSpPr/>
          <p:nvPr/>
        </p:nvSpPr>
        <p:spPr>
          <a:xfrm>
            <a:off x="11119104" y="1170432"/>
            <a:ext cx="566928" cy="82296"/>
          </a:xfrm>
          <a:prstGeom prst="roundRect">
            <a:avLst>
              <a:gd name="adj" fmla="val 55556"/>
            </a:avLst>
          </a:prstGeom>
          <a:solidFill>
            <a:srgbClr val="A06BFF"/>
          </a:solidFill>
          <a:ln/>
        </p:spPr>
      </p:sp>
      <p:sp>
        <p:nvSpPr>
          <p:cNvPr id="6" name="Text 4"/>
          <p:cNvSpPr/>
          <p:nvPr/>
        </p:nvSpPr>
        <p:spPr>
          <a:xfrm>
            <a:off x="548640" y="1417320"/>
            <a:ext cx="5394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4FD1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Order before you run out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548640" y="1874520"/>
            <a:ext cx="5394960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marL="177800" indent="-177800">
              <a:lnSpc>
                <a:spcPct val="102000"/>
              </a:lnSpc>
              <a:spcAft>
                <a:spcPts val="700"/>
              </a:spcAft>
              <a:buSzPct val="100000"/>
              <a:buChar char="•"/>
            </a:pPr>
            <a:r>
              <a:rPr lang="en-US" sz="1450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Automatic reorder suggestions from your reorder points.</a:t>
            </a:r>
            <a:endParaRPr lang="en-US" sz="1450" dirty="0"/>
          </a:p>
          <a:p>
            <a:pPr algn="l" marL="177800" indent="-177800">
              <a:lnSpc>
                <a:spcPct val="102000"/>
              </a:lnSpc>
              <a:spcAft>
                <a:spcPts val="700"/>
              </a:spcAft>
              <a:buSzPct val="100000"/>
              <a:buChar char="•"/>
            </a:pPr>
            <a:r>
              <a:rPr lang="en-US" sz="1450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Create a purchase order to a supplier in seconds.</a:t>
            </a:r>
            <a:endParaRPr lang="en-US" sz="1450" dirty="0"/>
          </a:p>
          <a:p>
            <a:pPr algn="l" marL="177800" indent="-177800">
              <a:lnSpc>
                <a:spcPct val="102000"/>
              </a:lnSpc>
              <a:spcAft>
                <a:spcPts val="700"/>
              </a:spcAft>
              <a:buSzPct val="100000"/>
              <a:buChar char="•"/>
            </a:pPr>
            <a:r>
              <a:rPr lang="en-US" sz="1450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Receive stock against the order — fully or partially.</a:t>
            </a:r>
            <a:endParaRPr lang="en-US" sz="1450" dirty="0"/>
          </a:p>
          <a:p>
            <a:pPr algn="l" marL="177800" indent="-177800">
              <a:lnSpc>
                <a:spcPct val="102000"/>
              </a:lnSpc>
              <a:spcAft>
                <a:spcPts val="700"/>
              </a:spcAft>
              <a:buSzPct val="100000"/>
              <a:buChar char="•"/>
            </a:pPr>
            <a:r>
              <a:rPr lang="en-US" sz="1450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Track order status: open, partly received, received.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548640" y="3977640"/>
            <a:ext cx="5394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500" b="1" dirty="0">
                <a:solidFill>
                  <a:srgbClr val="A06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اطلب قبل نفاد المخزون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548640" y="4389120"/>
            <a:ext cx="5394960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marL="177800" indent="-177800">
              <a:lnSpc>
                <a:spcPct val="102000"/>
              </a:lnSpc>
              <a:spcAft>
                <a:spcPts val="700"/>
              </a:spcAft>
              <a:buSzPct val="100000"/>
              <a:buChar char="•"/>
            </a:pPr>
            <a:r>
              <a:rPr lang="en-US" sz="1450" dirty="0">
                <a:solidFill>
                  <a:srgbClr val="EEF2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اقتراحات إعادة طلب تلقائية حسب حدود إعادة الطلب.</a:t>
            </a:r>
            <a:endParaRPr lang="en-US" sz="1450" dirty="0"/>
          </a:p>
          <a:p>
            <a:pPr algn="r" marL="177800" indent="-177800">
              <a:lnSpc>
                <a:spcPct val="102000"/>
              </a:lnSpc>
              <a:spcAft>
                <a:spcPts val="700"/>
              </a:spcAft>
              <a:buSzPct val="100000"/>
              <a:buChar char="•"/>
            </a:pPr>
            <a:r>
              <a:rPr lang="en-US" sz="1450" dirty="0">
                <a:solidFill>
                  <a:srgbClr val="EEF2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أنشئ أمر شراء لأي مورد خلال ثوانٍ.</a:t>
            </a:r>
            <a:endParaRPr lang="en-US" sz="1450" dirty="0"/>
          </a:p>
          <a:p>
            <a:pPr algn="r" marL="177800" indent="-177800">
              <a:lnSpc>
                <a:spcPct val="102000"/>
              </a:lnSpc>
              <a:spcAft>
                <a:spcPts val="700"/>
              </a:spcAft>
              <a:buSzPct val="100000"/>
              <a:buChar char="•"/>
            </a:pPr>
            <a:r>
              <a:rPr lang="en-US" sz="1450" dirty="0">
                <a:solidFill>
                  <a:srgbClr val="EEF2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استلم البضاعة على الأمر — كلياً أو جزئياً.</a:t>
            </a:r>
            <a:endParaRPr lang="en-US" sz="1450" dirty="0"/>
          </a:p>
          <a:p>
            <a:pPr algn="r" marL="177800" indent="-177800">
              <a:lnSpc>
                <a:spcPct val="102000"/>
              </a:lnSpc>
              <a:spcAft>
                <a:spcPts val="700"/>
              </a:spcAft>
              <a:buSzPct val="100000"/>
              <a:buChar char="•"/>
            </a:pPr>
            <a:r>
              <a:rPr lang="en-US" sz="1450" dirty="0">
                <a:solidFill>
                  <a:srgbClr val="EEF2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تابع حالة الأمر: مفتوح، مستلم جزئياً، مستلم.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6281928" y="1481328"/>
            <a:ext cx="5495544" cy="4855464"/>
          </a:xfrm>
          <a:prstGeom prst="roundRect">
            <a:avLst>
              <a:gd name="adj" fmla="val 2260"/>
            </a:avLst>
          </a:prstGeom>
          <a:solidFill>
            <a:srgbClr val="0E1530"/>
          </a:solidFill>
          <a:ln w="12700">
            <a:solidFill>
              <a:srgbClr val="2A3358"/>
            </a:solidFill>
            <a:prstDash val="solid"/>
          </a:ln>
          <a:effectLst>
            <a:outerShdw sx="100000" sy="100000" kx="0" ky="0" algn="bl" rotWithShape="0" blurRad="177800" dist="76200" dir="5400000">
              <a:srgbClr val="000000">
                <a:alpha val="45000"/>
              </a:srgbClr>
            </a:outerShdw>
          </a:effectLst>
        </p:spPr>
      </p:sp>
      <p:pic>
        <p:nvPicPr>
          <p:cNvPr id="11" name="Image 0" descr="/home/claude/shot_purchase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6355080" y="1554480"/>
            <a:ext cx="5349240" cy="4709160"/>
          </a:xfrm>
          <a:prstGeom prst="rect">
            <a:avLst/>
          </a:prstGeom>
        </p:spPr>
      </p:pic>
      <p:sp>
        <p:nvSpPr>
          <p:cNvPr id="12" name="Text 9"/>
          <p:cNvSpPr/>
          <p:nvPr/>
        </p:nvSpPr>
        <p:spPr>
          <a:xfrm>
            <a:off x="11430000" y="64008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B96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69494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Finances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4754880" y="384048"/>
            <a:ext cx="69037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2700" b="1" dirty="0">
                <a:solidFill>
                  <a:srgbClr val="EEF2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المالية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502920" y="1170432"/>
            <a:ext cx="566928" cy="82296"/>
          </a:xfrm>
          <a:prstGeom prst="roundRect">
            <a:avLst>
              <a:gd name="adj" fmla="val 55556"/>
            </a:avLst>
          </a:prstGeom>
          <a:solidFill>
            <a:srgbClr val="6D8BFF"/>
          </a:solidFill>
          <a:ln/>
        </p:spPr>
      </p:sp>
      <p:sp>
        <p:nvSpPr>
          <p:cNvPr id="5" name="Shape 3"/>
          <p:cNvSpPr/>
          <p:nvPr/>
        </p:nvSpPr>
        <p:spPr>
          <a:xfrm>
            <a:off x="11119104" y="1170432"/>
            <a:ext cx="566928" cy="82296"/>
          </a:xfrm>
          <a:prstGeom prst="roundRect">
            <a:avLst>
              <a:gd name="adj" fmla="val 55556"/>
            </a:avLst>
          </a:prstGeom>
          <a:solidFill>
            <a:srgbClr val="A06BFF"/>
          </a:solidFill>
          <a:ln/>
        </p:spPr>
      </p:sp>
      <p:sp>
        <p:nvSpPr>
          <p:cNvPr id="6" name="Text 4"/>
          <p:cNvSpPr/>
          <p:nvPr/>
        </p:nvSpPr>
        <p:spPr>
          <a:xfrm>
            <a:off x="548640" y="1417320"/>
            <a:ext cx="5394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4FD1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money side, automatically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548640" y="1874520"/>
            <a:ext cx="5394960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marL="177800" indent="-177800">
              <a:lnSpc>
                <a:spcPct val="102000"/>
              </a:lnSpc>
              <a:spcAft>
                <a:spcPts val="700"/>
              </a:spcAft>
              <a:buSzPct val="100000"/>
              <a:buChar char="•"/>
            </a:pPr>
            <a:r>
              <a:rPr lang="en-US" sz="1450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Sales revenue, purchases and cost of goods sold.</a:t>
            </a:r>
            <a:endParaRPr lang="en-US" sz="1450" dirty="0"/>
          </a:p>
          <a:p>
            <a:pPr algn="l" marL="177800" indent="-177800">
              <a:lnSpc>
                <a:spcPct val="102000"/>
              </a:lnSpc>
              <a:spcAft>
                <a:spcPts val="700"/>
              </a:spcAft>
              <a:buSzPct val="100000"/>
              <a:buChar char="•"/>
            </a:pPr>
            <a:r>
              <a:rPr lang="en-US" sz="1450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Gross profit, margin and inventory value on hand.</a:t>
            </a:r>
            <a:endParaRPr lang="en-US" sz="1450" dirty="0"/>
          </a:p>
          <a:p>
            <a:pPr algn="l" marL="177800" indent="-177800">
              <a:lnSpc>
                <a:spcPct val="102000"/>
              </a:lnSpc>
              <a:spcAft>
                <a:spcPts val="700"/>
              </a:spcAft>
              <a:buSzPct val="100000"/>
              <a:buChar char="•"/>
            </a:pPr>
            <a:r>
              <a:rPr lang="en-US" sz="1450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Waste &amp; write-offs tracked separately.</a:t>
            </a:r>
            <a:endParaRPr lang="en-US" sz="1450" dirty="0"/>
          </a:p>
          <a:p>
            <a:pPr algn="l" marL="177800" indent="-177800">
              <a:lnSpc>
                <a:spcPct val="102000"/>
              </a:lnSpc>
              <a:spcAft>
                <a:spcPts val="700"/>
              </a:spcAft>
              <a:buSzPct val="100000"/>
              <a:buChar char="•"/>
            </a:pPr>
            <a:r>
              <a:rPr lang="en-US" sz="1450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Charts of purchases vs sales over time.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548640" y="3977640"/>
            <a:ext cx="5394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500" b="1" dirty="0">
                <a:solidFill>
                  <a:srgbClr val="A06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الجانب المالي تلقائياً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548640" y="4389120"/>
            <a:ext cx="5394960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marL="177800" indent="-177800">
              <a:lnSpc>
                <a:spcPct val="102000"/>
              </a:lnSpc>
              <a:spcAft>
                <a:spcPts val="700"/>
              </a:spcAft>
              <a:buSzPct val="100000"/>
              <a:buChar char="•"/>
            </a:pPr>
            <a:r>
              <a:rPr lang="en-US" sz="1450" dirty="0">
                <a:solidFill>
                  <a:srgbClr val="EEF2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إيراد المبيعات والمشتريات وتكلفة البضاعة المباعة.</a:t>
            </a:r>
            <a:endParaRPr lang="en-US" sz="1450" dirty="0"/>
          </a:p>
          <a:p>
            <a:pPr algn="r" marL="177800" indent="-177800">
              <a:lnSpc>
                <a:spcPct val="102000"/>
              </a:lnSpc>
              <a:spcAft>
                <a:spcPts val="700"/>
              </a:spcAft>
              <a:buSzPct val="100000"/>
              <a:buChar char="•"/>
            </a:pPr>
            <a:r>
              <a:rPr lang="en-US" sz="1450" dirty="0">
                <a:solidFill>
                  <a:srgbClr val="EEF2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إجمالي الربح والهامش وقيمة المخزون المتوفّر.</a:t>
            </a:r>
            <a:endParaRPr lang="en-US" sz="1450" dirty="0"/>
          </a:p>
          <a:p>
            <a:pPr algn="r" marL="177800" indent="-177800">
              <a:lnSpc>
                <a:spcPct val="102000"/>
              </a:lnSpc>
              <a:spcAft>
                <a:spcPts val="700"/>
              </a:spcAft>
              <a:buSzPct val="100000"/>
              <a:buChar char="•"/>
            </a:pPr>
            <a:r>
              <a:rPr lang="en-US" sz="1450" dirty="0">
                <a:solidFill>
                  <a:srgbClr val="EEF2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تتبّع الهدر والشطب بشكل منفصل.</a:t>
            </a:r>
            <a:endParaRPr lang="en-US" sz="1450" dirty="0"/>
          </a:p>
          <a:p>
            <a:pPr algn="r" marL="177800" indent="-177800">
              <a:lnSpc>
                <a:spcPct val="102000"/>
              </a:lnSpc>
              <a:spcAft>
                <a:spcPts val="700"/>
              </a:spcAft>
              <a:buSzPct val="100000"/>
              <a:buChar char="•"/>
            </a:pPr>
            <a:r>
              <a:rPr lang="en-US" sz="1450" dirty="0">
                <a:solidFill>
                  <a:srgbClr val="EEF2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رسوم بيانية للمشتريات مقابل المبيعات عبر الزمن.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6281928" y="1481328"/>
            <a:ext cx="5495544" cy="4855464"/>
          </a:xfrm>
          <a:prstGeom prst="roundRect">
            <a:avLst>
              <a:gd name="adj" fmla="val 2260"/>
            </a:avLst>
          </a:prstGeom>
          <a:solidFill>
            <a:srgbClr val="0E1530"/>
          </a:solidFill>
          <a:ln w="12700">
            <a:solidFill>
              <a:srgbClr val="2A3358"/>
            </a:solidFill>
            <a:prstDash val="solid"/>
          </a:ln>
          <a:effectLst>
            <a:outerShdw sx="100000" sy="100000" kx="0" ky="0" algn="bl" rotWithShape="0" blurRad="177800" dist="76200" dir="5400000">
              <a:srgbClr val="000000">
                <a:alpha val="45000"/>
              </a:srgbClr>
            </a:outerShdw>
          </a:effectLst>
        </p:spPr>
      </p:sp>
      <p:pic>
        <p:nvPicPr>
          <p:cNvPr id="11" name="Image 0" descr="/home/claude/shot_finance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6355080" y="1554480"/>
            <a:ext cx="5349240" cy="4709160"/>
          </a:xfrm>
          <a:prstGeom prst="rect">
            <a:avLst/>
          </a:prstGeom>
        </p:spPr>
      </p:pic>
      <p:sp>
        <p:nvSpPr>
          <p:cNvPr id="12" name="Text 9"/>
          <p:cNvSpPr/>
          <p:nvPr/>
        </p:nvSpPr>
        <p:spPr>
          <a:xfrm>
            <a:off x="11430000" y="64008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B96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69494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Reports &amp; Export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4754880" y="384048"/>
            <a:ext cx="69037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2700" b="1" dirty="0">
                <a:solidFill>
                  <a:srgbClr val="EEF2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التقارير والتصدير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502920" y="1170432"/>
            <a:ext cx="566928" cy="82296"/>
          </a:xfrm>
          <a:prstGeom prst="roundRect">
            <a:avLst>
              <a:gd name="adj" fmla="val 55556"/>
            </a:avLst>
          </a:prstGeom>
          <a:solidFill>
            <a:srgbClr val="6D8BFF"/>
          </a:solidFill>
          <a:ln/>
        </p:spPr>
      </p:sp>
      <p:sp>
        <p:nvSpPr>
          <p:cNvPr id="5" name="Shape 3"/>
          <p:cNvSpPr/>
          <p:nvPr/>
        </p:nvSpPr>
        <p:spPr>
          <a:xfrm>
            <a:off x="11119104" y="1170432"/>
            <a:ext cx="566928" cy="82296"/>
          </a:xfrm>
          <a:prstGeom prst="roundRect">
            <a:avLst>
              <a:gd name="adj" fmla="val 55556"/>
            </a:avLst>
          </a:prstGeom>
          <a:solidFill>
            <a:srgbClr val="A06BFF"/>
          </a:solidFill>
          <a:ln/>
        </p:spPr>
      </p:sp>
      <p:sp>
        <p:nvSpPr>
          <p:cNvPr id="6" name="Text 4"/>
          <p:cNvSpPr/>
          <p:nvPr/>
        </p:nvSpPr>
        <p:spPr>
          <a:xfrm>
            <a:off x="548640" y="1417320"/>
            <a:ext cx="5394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4FD1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report, one click to export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548640" y="1874520"/>
            <a:ext cx="5394960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marL="177800" indent="-177800">
              <a:lnSpc>
                <a:spcPct val="102000"/>
              </a:lnSpc>
              <a:spcAft>
                <a:spcPts val="700"/>
              </a:spcAft>
              <a:buSzPct val="100000"/>
              <a:buChar char="•"/>
            </a:pPr>
            <a:r>
              <a:rPr lang="en-US" sz="1450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Stock valuation, sales, waste and full movement log.</a:t>
            </a:r>
            <a:endParaRPr lang="en-US" sz="1450" dirty="0"/>
          </a:p>
          <a:p>
            <a:pPr algn="l" marL="177800" indent="-177800">
              <a:lnSpc>
                <a:spcPct val="102000"/>
              </a:lnSpc>
              <a:spcAft>
                <a:spcPts val="700"/>
              </a:spcAft>
              <a:buSzPct val="100000"/>
              <a:buChar char="•"/>
            </a:pPr>
            <a:r>
              <a:rPr lang="en-US" sz="1450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Export to Excel (CSV) for your accountant.</a:t>
            </a:r>
            <a:endParaRPr lang="en-US" sz="1450" dirty="0"/>
          </a:p>
          <a:p>
            <a:pPr algn="l" marL="177800" indent="-177800">
              <a:lnSpc>
                <a:spcPct val="102000"/>
              </a:lnSpc>
              <a:spcAft>
                <a:spcPts val="700"/>
              </a:spcAft>
              <a:buSzPct val="100000"/>
              <a:buChar char="•"/>
            </a:pPr>
            <a:r>
              <a:rPr lang="en-US" sz="1450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Print or save as PDF for records.</a:t>
            </a:r>
            <a:endParaRPr lang="en-US" sz="1450" dirty="0"/>
          </a:p>
          <a:p>
            <a:pPr algn="l" marL="177800" indent="-177800">
              <a:lnSpc>
                <a:spcPct val="102000"/>
              </a:lnSpc>
              <a:spcAft>
                <a:spcPts val="700"/>
              </a:spcAft>
              <a:buSzPct val="100000"/>
              <a:buChar char="•"/>
            </a:pPr>
            <a:r>
              <a:rPr lang="en-US" sz="1450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Filter by report type instantly.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548640" y="3977640"/>
            <a:ext cx="5394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500" b="1" dirty="0">
                <a:solidFill>
                  <a:srgbClr val="A06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كل تقرير، بضغطة للتصدير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548640" y="4389120"/>
            <a:ext cx="5394960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marL="177800" indent="-177800">
              <a:lnSpc>
                <a:spcPct val="102000"/>
              </a:lnSpc>
              <a:spcAft>
                <a:spcPts val="700"/>
              </a:spcAft>
              <a:buSzPct val="100000"/>
              <a:buChar char="•"/>
            </a:pPr>
            <a:r>
              <a:rPr lang="en-US" sz="1450" dirty="0">
                <a:solidFill>
                  <a:srgbClr val="EEF2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تقييم المخزون، المبيعات، الهدر، وسجل الحركات الكامل.</a:t>
            </a:r>
            <a:endParaRPr lang="en-US" sz="1450" dirty="0"/>
          </a:p>
          <a:p>
            <a:pPr algn="r" marL="177800" indent="-177800">
              <a:lnSpc>
                <a:spcPct val="102000"/>
              </a:lnSpc>
              <a:spcAft>
                <a:spcPts val="700"/>
              </a:spcAft>
              <a:buSzPct val="100000"/>
              <a:buChar char="•"/>
            </a:pPr>
            <a:r>
              <a:rPr lang="en-US" sz="1450" dirty="0">
                <a:solidFill>
                  <a:srgbClr val="EEF2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تصدير إلى إكسل (CSV) لمحاسبك.</a:t>
            </a:r>
            <a:endParaRPr lang="en-US" sz="1450" dirty="0"/>
          </a:p>
          <a:p>
            <a:pPr algn="r" marL="177800" indent="-177800">
              <a:lnSpc>
                <a:spcPct val="102000"/>
              </a:lnSpc>
              <a:spcAft>
                <a:spcPts val="700"/>
              </a:spcAft>
              <a:buSzPct val="100000"/>
              <a:buChar char="•"/>
            </a:pPr>
            <a:r>
              <a:rPr lang="en-US" sz="1450" dirty="0">
                <a:solidFill>
                  <a:srgbClr val="EEF2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اطبع أو احفظ PDF للأرشيف.</a:t>
            </a:r>
            <a:endParaRPr lang="en-US" sz="1450" dirty="0"/>
          </a:p>
          <a:p>
            <a:pPr algn="r" marL="177800" indent="-177800">
              <a:lnSpc>
                <a:spcPct val="102000"/>
              </a:lnSpc>
              <a:spcAft>
                <a:spcPts val="700"/>
              </a:spcAft>
              <a:buSzPct val="100000"/>
              <a:buChar char="•"/>
            </a:pPr>
            <a:r>
              <a:rPr lang="en-US" sz="1450" dirty="0">
                <a:solidFill>
                  <a:srgbClr val="EEF2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تصفية حسب نوع التقرير فوراً.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6281928" y="1481328"/>
            <a:ext cx="5495544" cy="4855464"/>
          </a:xfrm>
          <a:prstGeom prst="roundRect">
            <a:avLst>
              <a:gd name="adj" fmla="val 2260"/>
            </a:avLst>
          </a:prstGeom>
          <a:solidFill>
            <a:srgbClr val="0E1530"/>
          </a:solidFill>
          <a:ln w="12700">
            <a:solidFill>
              <a:srgbClr val="2A3358"/>
            </a:solidFill>
            <a:prstDash val="solid"/>
          </a:ln>
          <a:effectLst>
            <a:outerShdw sx="100000" sy="100000" kx="0" ky="0" algn="bl" rotWithShape="0" blurRad="177800" dist="76200" dir="5400000">
              <a:srgbClr val="000000">
                <a:alpha val="45000"/>
              </a:srgbClr>
            </a:outerShdw>
          </a:effectLst>
        </p:spPr>
      </p:sp>
      <p:pic>
        <p:nvPicPr>
          <p:cNvPr id="11" name="Image 0" descr="/home/claude/shot_reports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6355080" y="1554480"/>
            <a:ext cx="5349240" cy="4709160"/>
          </a:xfrm>
          <a:prstGeom prst="rect">
            <a:avLst/>
          </a:prstGeom>
        </p:spPr>
      </p:pic>
      <p:sp>
        <p:nvSpPr>
          <p:cNvPr id="12" name="Text 9"/>
          <p:cNvSpPr/>
          <p:nvPr/>
        </p:nvSpPr>
        <p:spPr>
          <a:xfrm>
            <a:off x="11430000" y="64008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B96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69494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Users &amp; Access Levels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4754880" y="384048"/>
            <a:ext cx="69037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2700" b="1" dirty="0">
                <a:solidFill>
                  <a:srgbClr val="EEF2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المستخدمون والصلاحيات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502920" y="1170432"/>
            <a:ext cx="566928" cy="82296"/>
          </a:xfrm>
          <a:prstGeom prst="roundRect">
            <a:avLst>
              <a:gd name="adj" fmla="val 55556"/>
            </a:avLst>
          </a:prstGeom>
          <a:solidFill>
            <a:srgbClr val="6D8BFF"/>
          </a:solidFill>
          <a:ln/>
        </p:spPr>
      </p:sp>
      <p:sp>
        <p:nvSpPr>
          <p:cNvPr id="5" name="Shape 3"/>
          <p:cNvSpPr/>
          <p:nvPr/>
        </p:nvSpPr>
        <p:spPr>
          <a:xfrm>
            <a:off x="11119104" y="1170432"/>
            <a:ext cx="566928" cy="82296"/>
          </a:xfrm>
          <a:prstGeom prst="roundRect">
            <a:avLst>
              <a:gd name="adj" fmla="val 55556"/>
            </a:avLst>
          </a:prstGeom>
          <a:solidFill>
            <a:srgbClr val="A06BFF"/>
          </a:solidFill>
          <a:ln/>
        </p:spPr>
      </p:sp>
      <p:sp>
        <p:nvSpPr>
          <p:cNvPr id="6" name="Text 4"/>
          <p:cNvSpPr/>
          <p:nvPr/>
        </p:nvSpPr>
        <p:spPr>
          <a:xfrm>
            <a:off x="548640" y="1417320"/>
            <a:ext cx="5394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4FD1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Everyone sees only what they need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548640" y="1874520"/>
            <a:ext cx="5394960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marL="177800" indent="-177800">
              <a:lnSpc>
                <a:spcPct val="102000"/>
              </a:lnSpc>
              <a:spcAft>
                <a:spcPts val="700"/>
              </a:spcAft>
              <a:buSzPct val="100000"/>
              <a:buChar char="•"/>
            </a:pPr>
            <a:r>
              <a:rPr lang="en-US" sz="1450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Super Admin — full control, including users &amp; settings.</a:t>
            </a:r>
            <a:endParaRPr lang="en-US" sz="1450" dirty="0"/>
          </a:p>
          <a:p>
            <a:pPr algn="l" marL="177800" indent="-177800">
              <a:lnSpc>
                <a:spcPct val="102000"/>
              </a:lnSpc>
              <a:spcAft>
                <a:spcPts val="700"/>
              </a:spcAft>
              <a:buSzPct val="100000"/>
              <a:buChar char="•"/>
            </a:pPr>
            <a:r>
              <a:rPr lang="en-US" sz="1450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Manager — all operations, finances &amp; purchasing.</a:t>
            </a:r>
            <a:endParaRPr lang="en-US" sz="1450" dirty="0"/>
          </a:p>
          <a:p>
            <a:pPr algn="l" marL="177800" indent="-177800">
              <a:lnSpc>
                <a:spcPct val="102000"/>
              </a:lnSpc>
              <a:spcAft>
                <a:spcPts val="700"/>
              </a:spcAft>
              <a:buSzPct val="100000"/>
              <a:buChar char="•"/>
            </a:pPr>
            <a:r>
              <a:rPr lang="en-US" sz="1450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Staff — receive, check out &amp; adjust stock.</a:t>
            </a:r>
            <a:endParaRPr lang="en-US" sz="1450" dirty="0"/>
          </a:p>
          <a:p>
            <a:pPr algn="l" marL="177800" indent="-177800">
              <a:lnSpc>
                <a:spcPct val="102000"/>
              </a:lnSpc>
              <a:spcAft>
                <a:spcPts val="700"/>
              </a:spcAft>
              <a:buSzPct val="100000"/>
              <a:buChar char="•"/>
            </a:pPr>
            <a:r>
              <a:rPr lang="en-US" sz="1450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Viewer — read-only across inventory &amp; reports.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548640" y="3977640"/>
            <a:ext cx="5394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500" b="1" dirty="0">
                <a:solidFill>
                  <a:srgbClr val="A06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كلٌّ يرى ما يخصّه فقط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548640" y="4389120"/>
            <a:ext cx="5394960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marL="177800" indent="-177800">
              <a:lnSpc>
                <a:spcPct val="102000"/>
              </a:lnSpc>
              <a:spcAft>
                <a:spcPts val="700"/>
              </a:spcAft>
              <a:buSzPct val="100000"/>
              <a:buChar char="•"/>
            </a:pPr>
            <a:r>
              <a:rPr lang="en-US" sz="1450" dirty="0">
                <a:solidFill>
                  <a:srgbClr val="EEF2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مدير عام — تحكّم كامل يشمل المستخدمين والإعدادات.</a:t>
            </a:r>
            <a:endParaRPr lang="en-US" sz="1450" dirty="0"/>
          </a:p>
          <a:p>
            <a:pPr algn="r" marL="177800" indent="-177800">
              <a:lnSpc>
                <a:spcPct val="102000"/>
              </a:lnSpc>
              <a:spcAft>
                <a:spcPts val="700"/>
              </a:spcAft>
              <a:buSzPct val="100000"/>
              <a:buChar char="•"/>
            </a:pPr>
            <a:r>
              <a:rPr lang="en-US" sz="1450" dirty="0">
                <a:solidFill>
                  <a:srgbClr val="EEF2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مدير — كل العمليات والمالية والمشتريات.</a:t>
            </a:r>
            <a:endParaRPr lang="en-US" sz="1450" dirty="0"/>
          </a:p>
          <a:p>
            <a:pPr algn="r" marL="177800" indent="-177800">
              <a:lnSpc>
                <a:spcPct val="102000"/>
              </a:lnSpc>
              <a:spcAft>
                <a:spcPts val="700"/>
              </a:spcAft>
              <a:buSzPct val="100000"/>
              <a:buChar char="•"/>
            </a:pPr>
            <a:r>
              <a:rPr lang="en-US" sz="1450" dirty="0">
                <a:solidFill>
                  <a:srgbClr val="EEF2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موظف — استلام وصرف وتسوية المخزون.</a:t>
            </a:r>
            <a:endParaRPr lang="en-US" sz="1450" dirty="0"/>
          </a:p>
          <a:p>
            <a:pPr algn="r" marL="177800" indent="-177800">
              <a:lnSpc>
                <a:spcPct val="102000"/>
              </a:lnSpc>
              <a:spcAft>
                <a:spcPts val="700"/>
              </a:spcAft>
              <a:buSzPct val="100000"/>
              <a:buChar char="•"/>
            </a:pPr>
            <a:r>
              <a:rPr lang="en-US" sz="1450" dirty="0">
                <a:solidFill>
                  <a:srgbClr val="EEF2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مطّلع — عرض فقط للمخزون والتقارير.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6281928" y="1481328"/>
            <a:ext cx="5495544" cy="4855464"/>
          </a:xfrm>
          <a:prstGeom prst="roundRect">
            <a:avLst>
              <a:gd name="adj" fmla="val 2260"/>
            </a:avLst>
          </a:prstGeom>
          <a:solidFill>
            <a:srgbClr val="0E1530"/>
          </a:solidFill>
          <a:ln w="12700">
            <a:solidFill>
              <a:srgbClr val="2A3358"/>
            </a:solidFill>
            <a:prstDash val="solid"/>
          </a:ln>
          <a:effectLst>
            <a:outerShdw sx="100000" sy="100000" kx="0" ky="0" algn="bl" rotWithShape="0" blurRad="177800" dist="76200" dir="5400000">
              <a:srgbClr val="000000">
                <a:alpha val="45000"/>
              </a:srgbClr>
            </a:outerShdw>
          </a:effectLst>
        </p:spPr>
      </p:sp>
      <p:pic>
        <p:nvPicPr>
          <p:cNvPr id="11" name="Image 0" descr="/home/claude/shot_users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6355080" y="1554480"/>
            <a:ext cx="5349240" cy="4709160"/>
          </a:xfrm>
          <a:prstGeom prst="rect">
            <a:avLst/>
          </a:prstGeom>
        </p:spPr>
      </p:pic>
      <p:sp>
        <p:nvSpPr>
          <p:cNvPr id="12" name="Text 9"/>
          <p:cNvSpPr/>
          <p:nvPr/>
        </p:nvSpPr>
        <p:spPr>
          <a:xfrm>
            <a:off x="11430000" y="64008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B96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69494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Bilingual &amp; Right-to-Left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4754880" y="384048"/>
            <a:ext cx="69037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2700" b="1" dirty="0">
                <a:solidFill>
                  <a:srgbClr val="EEF2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ثنائي اللغة ومن اليمين لليسار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502920" y="1170432"/>
            <a:ext cx="566928" cy="82296"/>
          </a:xfrm>
          <a:prstGeom prst="roundRect">
            <a:avLst>
              <a:gd name="adj" fmla="val 55556"/>
            </a:avLst>
          </a:prstGeom>
          <a:solidFill>
            <a:srgbClr val="6D8BFF"/>
          </a:solidFill>
          <a:ln/>
        </p:spPr>
      </p:sp>
      <p:sp>
        <p:nvSpPr>
          <p:cNvPr id="5" name="Shape 3"/>
          <p:cNvSpPr/>
          <p:nvPr/>
        </p:nvSpPr>
        <p:spPr>
          <a:xfrm>
            <a:off x="11119104" y="1170432"/>
            <a:ext cx="566928" cy="82296"/>
          </a:xfrm>
          <a:prstGeom prst="roundRect">
            <a:avLst>
              <a:gd name="adj" fmla="val 55556"/>
            </a:avLst>
          </a:prstGeom>
          <a:solidFill>
            <a:srgbClr val="A06BFF"/>
          </a:solidFill>
          <a:ln/>
        </p:spPr>
      </p:sp>
      <p:sp>
        <p:nvSpPr>
          <p:cNvPr id="6" name="Text 4"/>
          <p:cNvSpPr/>
          <p:nvPr/>
        </p:nvSpPr>
        <p:spPr>
          <a:xfrm>
            <a:off x="548640" y="1417320"/>
            <a:ext cx="5394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4FD1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system, two languages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548640" y="1874520"/>
            <a:ext cx="5394960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marL="177800" indent="-177800">
              <a:lnSpc>
                <a:spcPct val="102000"/>
              </a:lnSpc>
              <a:spcAft>
                <a:spcPts val="700"/>
              </a:spcAft>
              <a:buSzPct val="100000"/>
              <a:buChar char="•"/>
            </a:pPr>
            <a:r>
              <a:rPr lang="en-US" sz="1450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Switch English ⇄ Arabic anytime with the 🌐 button.</a:t>
            </a:r>
            <a:endParaRPr lang="en-US" sz="1450" dirty="0"/>
          </a:p>
          <a:p>
            <a:pPr algn="l" marL="177800" indent="-177800">
              <a:lnSpc>
                <a:spcPct val="102000"/>
              </a:lnSpc>
              <a:spcAft>
                <a:spcPts val="700"/>
              </a:spcAft>
              <a:buSzPct val="100000"/>
              <a:buChar char="•"/>
            </a:pPr>
            <a:r>
              <a:rPr lang="en-US" sz="1450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right-to-left layout in Arabic mode.</a:t>
            </a:r>
            <a:endParaRPr lang="en-US" sz="1450" dirty="0"/>
          </a:p>
          <a:p>
            <a:pPr algn="l" marL="177800" indent="-177800">
              <a:lnSpc>
                <a:spcPct val="102000"/>
              </a:lnSpc>
              <a:spcAft>
                <a:spcPts val="700"/>
              </a:spcAft>
              <a:buSzPct val="100000"/>
              <a:buChar char="•"/>
            </a:pPr>
            <a:r>
              <a:rPr lang="en-US" sz="1450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screen, form and report is translated.</a:t>
            </a:r>
            <a:endParaRPr lang="en-US" sz="1450" dirty="0"/>
          </a:p>
          <a:p>
            <a:pPr algn="l" marL="177800" indent="-177800">
              <a:lnSpc>
                <a:spcPct val="102000"/>
              </a:lnSpc>
              <a:spcAft>
                <a:spcPts val="700"/>
              </a:spcAft>
              <a:buSzPct val="100000"/>
              <a:buChar char="•"/>
            </a:pPr>
            <a:r>
              <a:rPr lang="en-US" sz="1450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user keeps their own language choice.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548640" y="3977640"/>
            <a:ext cx="5394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500" b="1" dirty="0">
                <a:solidFill>
                  <a:srgbClr val="A06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نظام واحد بلغتين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548640" y="4389120"/>
            <a:ext cx="5394960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marL="177800" indent="-177800">
              <a:lnSpc>
                <a:spcPct val="102000"/>
              </a:lnSpc>
              <a:spcAft>
                <a:spcPts val="700"/>
              </a:spcAft>
              <a:buSzPct val="100000"/>
              <a:buChar char="•"/>
            </a:pPr>
            <a:r>
              <a:rPr lang="en-US" sz="1450" dirty="0">
                <a:solidFill>
                  <a:srgbClr val="EEF2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بدّل بين العربية والإنجليزية في أي وقت بزر اللغة.</a:t>
            </a:r>
            <a:endParaRPr lang="en-US" sz="1450" dirty="0"/>
          </a:p>
          <a:p>
            <a:pPr algn="r" marL="177800" indent="-177800">
              <a:lnSpc>
                <a:spcPct val="102000"/>
              </a:lnSpc>
              <a:spcAft>
                <a:spcPts val="700"/>
              </a:spcAft>
              <a:buSzPct val="100000"/>
              <a:buChar char="•"/>
            </a:pPr>
            <a:r>
              <a:rPr lang="en-US" sz="1450" dirty="0">
                <a:solidFill>
                  <a:srgbClr val="EEF2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تخطيط كامل من اليمين لليسار في الوضع العربي.</a:t>
            </a:r>
            <a:endParaRPr lang="en-US" sz="1450" dirty="0"/>
          </a:p>
          <a:p>
            <a:pPr algn="r" marL="177800" indent="-177800">
              <a:lnSpc>
                <a:spcPct val="102000"/>
              </a:lnSpc>
              <a:spcAft>
                <a:spcPts val="700"/>
              </a:spcAft>
              <a:buSzPct val="100000"/>
              <a:buChar char="•"/>
            </a:pPr>
            <a:r>
              <a:rPr lang="en-US" sz="1450" dirty="0">
                <a:solidFill>
                  <a:srgbClr val="EEF2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كل شاشة ونموذج وتقرير مُترجَم.</a:t>
            </a:r>
            <a:endParaRPr lang="en-US" sz="1450" dirty="0"/>
          </a:p>
          <a:p>
            <a:pPr algn="r" marL="177800" indent="-177800">
              <a:lnSpc>
                <a:spcPct val="102000"/>
              </a:lnSpc>
              <a:spcAft>
                <a:spcPts val="700"/>
              </a:spcAft>
              <a:buSzPct val="100000"/>
              <a:buChar char="•"/>
            </a:pPr>
            <a:r>
              <a:rPr lang="en-US" sz="1450" dirty="0">
                <a:solidFill>
                  <a:srgbClr val="EEF2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كل مستخدم يحتفظ باختياره للّغة.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6281928" y="1481328"/>
            <a:ext cx="5495544" cy="4855464"/>
          </a:xfrm>
          <a:prstGeom prst="roundRect">
            <a:avLst>
              <a:gd name="adj" fmla="val 2260"/>
            </a:avLst>
          </a:prstGeom>
          <a:solidFill>
            <a:srgbClr val="0E1530"/>
          </a:solidFill>
          <a:ln w="12700">
            <a:solidFill>
              <a:srgbClr val="2A3358"/>
            </a:solidFill>
            <a:prstDash val="solid"/>
          </a:ln>
          <a:effectLst>
            <a:outerShdw sx="100000" sy="100000" kx="0" ky="0" algn="bl" rotWithShape="0" blurRad="177800" dist="76200" dir="5400000">
              <a:srgbClr val="000000">
                <a:alpha val="45000"/>
              </a:srgbClr>
            </a:outerShdw>
          </a:effectLst>
        </p:spPr>
      </p:sp>
      <p:pic>
        <p:nvPicPr>
          <p:cNvPr id="11" name="Image 0" descr="/home/claude/shot_ar_dash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6355080" y="1554480"/>
            <a:ext cx="5349240" cy="4709160"/>
          </a:xfrm>
          <a:prstGeom prst="rect">
            <a:avLst/>
          </a:prstGeom>
        </p:spPr>
      </p:pic>
      <p:sp>
        <p:nvSpPr>
          <p:cNvPr id="12" name="Text 9"/>
          <p:cNvSpPr/>
          <p:nvPr/>
        </p:nvSpPr>
        <p:spPr>
          <a:xfrm>
            <a:off x="11430000" y="64008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B96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69494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Shared, Live Web App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4754880" y="384048"/>
            <a:ext cx="69037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2700" b="1" dirty="0">
                <a:solidFill>
                  <a:srgbClr val="EEF2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تطبيق ويب مشترك وحيّ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502920" y="1170432"/>
            <a:ext cx="566928" cy="82296"/>
          </a:xfrm>
          <a:prstGeom prst="roundRect">
            <a:avLst>
              <a:gd name="adj" fmla="val 55556"/>
            </a:avLst>
          </a:prstGeom>
          <a:solidFill>
            <a:srgbClr val="6D8BFF"/>
          </a:solidFill>
          <a:ln/>
        </p:spPr>
      </p:sp>
      <p:sp>
        <p:nvSpPr>
          <p:cNvPr id="5" name="Shape 3"/>
          <p:cNvSpPr/>
          <p:nvPr/>
        </p:nvSpPr>
        <p:spPr>
          <a:xfrm>
            <a:off x="11119104" y="1170432"/>
            <a:ext cx="566928" cy="82296"/>
          </a:xfrm>
          <a:prstGeom prst="roundRect">
            <a:avLst>
              <a:gd name="adj" fmla="val 55556"/>
            </a:avLst>
          </a:prstGeom>
          <a:solidFill>
            <a:srgbClr val="A06BFF"/>
          </a:solidFill>
          <a:ln/>
        </p:spPr>
      </p:sp>
      <p:sp>
        <p:nvSpPr>
          <p:cNvPr id="6" name="Text 4"/>
          <p:cNvSpPr/>
          <p:nvPr/>
        </p:nvSpPr>
        <p:spPr>
          <a:xfrm>
            <a:off x="548640" y="1417320"/>
            <a:ext cx="5394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4FD1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whole team, one database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548640" y="1874520"/>
            <a:ext cx="5394960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marL="177800" indent="-177800">
              <a:lnSpc>
                <a:spcPct val="102000"/>
              </a:lnSpc>
              <a:spcAft>
                <a:spcPts val="700"/>
              </a:spcAft>
              <a:buSzPct val="100000"/>
              <a:buChar char="•"/>
            </a:pPr>
            <a:r>
              <a:rPr lang="en-US" sz="1450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Hosted on your own domain — open it from any device.</a:t>
            </a:r>
            <a:endParaRPr lang="en-US" sz="1450" dirty="0"/>
          </a:p>
          <a:p>
            <a:pPr algn="l" marL="177800" indent="-177800">
              <a:lnSpc>
                <a:spcPct val="102000"/>
              </a:lnSpc>
              <a:spcAft>
                <a:spcPts val="700"/>
              </a:spcAft>
              <a:buSzPct val="100000"/>
              <a:buChar char="•"/>
            </a:pPr>
            <a:r>
              <a:rPr lang="en-US" sz="1450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Everyone logs in; all changes sync live for everyone.</a:t>
            </a:r>
            <a:endParaRPr lang="en-US" sz="1450" dirty="0"/>
          </a:p>
          <a:p>
            <a:pPr algn="l" marL="177800" indent="-177800">
              <a:lnSpc>
                <a:spcPct val="102000"/>
              </a:lnSpc>
              <a:spcAft>
                <a:spcPts val="700"/>
              </a:spcAft>
              <a:buSzPct val="100000"/>
              <a:buChar char="•"/>
            </a:pPr>
            <a:r>
              <a:rPr lang="en-US" sz="1450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Passwords secured and roles enforced on the server.</a:t>
            </a:r>
            <a:endParaRPr lang="en-US" sz="1450" dirty="0"/>
          </a:p>
          <a:p>
            <a:pPr algn="l" marL="177800" indent="-177800">
              <a:lnSpc>
                <a:spcPct val="102000"/>
              </a:lnSpc>
              <a:spcAft>
                <a:spcPts val="700"/>
              </a:spcAft>
              <a:buSzPct val="100000"/>
              <a:buChar char="•"/>
            </a:pPr>
            <a:r>
              <a:rPr lang="en-US" sz="1450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stored safely in one shared database.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548640" y="3977640"/>
            <a:ext cx="5394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500" b="1" dirty="0">
                <a:solidFill>
                  <a:srgbClr val="A06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كل فريقك على قاعدة واحدة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548640" y="4389120"/>
            <a:ext cx="5394960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marL="177800" indent="-177800">
              <a:lnSpc>
                <a:spcPct val="102000"/>
              </a:lnSpc>
              <a:spcAft>
                <a:spcPts val="700"/>
              </a:spcAft>
              <a:buSzPct val="100000"/>
              <a:buChar char="•"/>
            </a:pPr>
            <a:r>
              <a:rPr lang="en-US" sz="1450" dirty="0">
                <a:solidFill>
                  <a:srgbClr val="EEF2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مستضاف على نطاقك — افتحه من أي جهاز.</a:t>
            </a:r>
            <a:endParaRPr lang="en-US" sz="1450" dirty="0"/>
          </a:p>
          <a:p>
            <a:pPr algn="r" marL="177800" indent="-177800">
              <a:lnSpc>
                <a:spcPct val="102000"/>
              </a:lnSpc>
              <a:spcAft>
                <a:spcPts val="700"/>
              </a:spcAft>
              <a:buSzPct val="100000"/>
              <a:buChar char="•"/>
            </a:pPr>
            <a:r>
              <a:rPr lang="en-US" sz="1450" dirty="0">
                <a:solidFill>
                  <a:srgbClr val="EEF2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الجميع يسجّل الدخول؛ وكل التغييرات تتزامن مباشرة.</a:t>
            </a:r>
            <a:endParaRPr lang="en-US" sz="1450" dirty="0"/>
          </a:p>
          <a:p>
            <a:pPr algn="r" marL="177800" indent="-177800">
              <a:lnSpc>
                <a:spcPct val="102000"/>
              </a:lnSpc>
              <a:spcAft>
                <a:spcPts val="700"/>
              </a:spcAft>
              <a:buSzPct val="100000"/>
              <a:buChar char="•"/>
            </a:pPr>
            <a:r>
              <a:rPr lang="en-US" sz="1450" dirty="0">
                <a:solidFill>
                  <a:srgbClr val="EEF2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كلمات المرور محميّة والصلاحيات مطبّقة على الخادم.</a:t>
            </a:r>
            <a:endParaRPr lang="en-US" sz="1450" dirty="0"/>
          </a:p>
          <a:p>
            <a:pPr algn="r" marL="177800" indent="-177800">
              <a:lnSpc>
                <a:spcPct val="102000"/>
              </a:lnSpc>
              <a:spcAft>
                <a:spcPts val="700"/>
              </a:spcAft>
              <a:buSzPct val="100000"/>
              <a:buChar char="•"/>
            </a:pPr>
            <a:r>
              <a:rPr lang="en-US" sz="1450" dirty="0">
                <a:solidFill>
                  <a:srgbClr val="EEF2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البيانات محفوظة بأمان في قاعدة بيانات مشتركة واحدة.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6281928" y="1481328"/>
            <a:ext cx="5495544" cy="4855464"/>
          </a:xfrm>
          <a:prstGeom prst="roundRect">
            <a:avLst>
              <a:gd name="adj" fmla="val 2260"/>
            </a:avLst>
          </a:prstGeom>
          <a:solidFill>
            <a:srgbClr val="0E1530"/>
          </a:solidFill>
          <a:ln w="12700">
            <a:solidFill>
              <a:srgbClr val="2A3358"/>
            </a:solidFill>
            <a:prstDash val="solid"/>
          </a:ln>
          <a:effectLst>
            <a:outerShdw sx="100000" sy="100000" kx="0" ky="0" algn="bl" rotWithShape="0" blurRad="177800" dist="76200" dir="5400000">
              <a:srgbClr val="000000">
                <a:alpha val="45000"/>
              </a:srgbClr>
            </a:outerShdw>
          </a:effectLst>
        </p:spPr>
      </p:sp>
      <p:pic>
        <p:nvPicPr>
          <p:cNvPr id="11" name="Image 0" descr="/home/claude/shot_signup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6355080" y="1554480"/>
            <a:ext cx="5349240" cy="4709160"/>
          </a:xfrm>
          <a:prstGeom prst="rect">
            <a:avLst/>
          </a:prstGeom>
        </p:spPr>
      </p:pic>
      <p:sp>
        <p:nvSpPr>
          <p:cNvPr id="12" name="Text 9"/>
          <p:cNvSpPr/>
          <p:nvPr/>
        </p:nvSpPr>
        <p:spPr>
          <a:xfrm>
            <a:off x="11430000" y="64008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B96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69494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Getting Started — Daily Use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4754880" y="384048"/>
            <a:ext cx="69037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2700" b="1" dirty="0">
                <a:solidFill>
                  <a:srgbClr val="EEF2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البدء — الاستخدام اليومي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502920" y="1170432"/>
            <a:ext cx="566928" cy="82296"/>
          </a:xfrm>
          <a:prstGeom prst="roundRect">
            <a:avLst>
              <a:gd name="adj" fmla="val 55556"/>
            </a:avLst>
          </a:prstGeom>
          <a:solidFill>
            <a:srgbClr val="6D8BFF"/>
          </a:solidFill>
          <a:ln/>
        </p:spPr>
      </p:sp>
      <p:sp>
        <p:nvSpPr>
          <p:cNvPr id="5" name="Shape 3"/>
          <p:cNvSpPr/>
          <p:nvPr/>
        </p:nvSpPr>
        <p:spPr>
          <a:xfrm>
            <a:off x="11119104" y="1170432"/>
            <a:ext cx="566928" cy="82296"/>
          </a:xfrm>
          <a:prstGeom prst="roundRect">
            <a:avLst>
              <a:gd name="adj" fmla="val 55556"/>
            </a:avLst>
          </a:prstGeom>
          <a:solidFill>
            <a:srgbClr val="A06BFF"/>
          </a:solidFill>
          <a:ln/>
        </p:spPr>
      </p:sp>
      <p:sp>
        <p:nvSpPr>
          <p:cNvPr id="6" name="Shape 4"/>
          <p:cNvSpPr/>
          <p:nvPr/>
        </p:nvSpPr>
        <p:spPr>
          <a:xfrm>
            <a:off x="548640" y="1508760"/>
            <a:ext cx="5440680" cy="1371600"/>
          </a:xfrm>
          <a:prstGeom prst="roundRect">
            <a:avLst>
              <a:gd name="adj" fmla="val 8000"/>
            </a:avLst>
          </a:prstGeom>
          <a:solidFill>
            <a:srgbClr val="161E3A"/>
          </a:solidFill>
          <a:ln w="12700">
            <a:solidFill>
              <a:srgbClr val="2A3358"/>
            </a:solidFill>
            <a:prstDash val="solid"/>
          </a:ln>
          <a:effectLst>
            <a:outerShdw sx="100000" sy="100000" kx="0" ky="0" algn="bl" rotWithShape="0" blurRad="177800" dist="76200" dir="5400000">
              <a:srgbClr val="000000">
                <a:alpha val="45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804672" y="1892808"/>
            <a:ext cx="603504" cy="603504"/>
          </a:xfrm>
          <a:prstGeom prst="ellipse">
            <a:avLst/>
          </a:prstGeom>
          <a:solidFill>
            <a:srgbClr val="6D8BFF"/>
          </a:solidFill>
          <a:ln/>
        </p:spPr>
      </p:sp>
      <p:sp>
        <p:nvSpPr>
          <p:cNvPr id="8" name="Text 6"/>
          <p:cNvSpPr/>
          <p:nvPr/>
        </p:nvSpPr>
        <p:spPr>
          <a:xfrm>
            <a:off x="804672" y="1892808"/>
            <a:ext cx="603504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1600200" y="1764792"/>
            <a:ext cx="4206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 in</a:t>
            </a:r>
            <a:endParaRPr lang="en-US" sz="1650" dirty="0"/>
          </a:p>
        </p:txBody>
      </p:sp>
      <p:sp>
        <p:nvSpPr>
          <p:cNvPr id="10" name="Text 8"/>
          <p:cNvSpPr/>
          <p:nvPr/>
        </p:nvSpPr>
        <p:spPr>
          <a:xfrm>
            <a:off x="1600200" y="2240280"/>
            <a:ext cx="4206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l" indent="0" marL="0">
              <a:buNone/>
            </a:pPr>
            <a:r>
              <a:rPr lang="en-US" sz="1500" dirty="0">
                <a:solidFill>
                  <a:srgbClr val="AAB3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سجّل الدخول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6309360" y="1508760"/>
            <a:ext cx="5440680" cy="1371600"/>
          </a:xfrm>
          <a:prstGeom prst="roundRect">
            <a:avLst>
              <a:gd name="adj" fmla="val 8000"/>
            </a:avLst>
          </a:prstGeom>
          <a:solidFill>
            <a:srgbClr val="161E3A"/>
          </a:solidFill>
          <a:ln w="12700">
            <a:solidFill>
              <a:srgbClr val="2A3358"/>
            </a:solidFill>
            <a:prstDash val="solid"/>
          </a:ln>
          <a:effectLst>
            <a:outerShdw sx="100000" sy="100000" kx="0" ky="0" algn="bl" rotWithShape="0" blurRad="177800" dist="76200" dir="5400000">
              <a:srgbClr val="000000">
                <a:alpha val="45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6565392" y="1892808"/>
            <a:ext cx="603504" cy="603504"/>
          </a:xfrm>
          <a:prstGeom prst="ellipse">
            <a:avLst/>
          </a:prstGeom>
          <a:solidFill>
            <a:srgbClr val="4FD1FF"/>
          </a:solidFill>
          <a:ln/>
        </p:spPr>
      </p:sp>
      <p:sp>
        <p:nvSpPr>
          <p:cNvPr id="13" name="Text 11"/>
          <p:cNvSpPr/>
          <p:nvPr/>
        </p:nvSpPr>
        <p:spPr>
          <a:xfrm>
            <a:off x="6565392" y="1892808"/>
            <a:ext cx="603504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7360920" y="1764792"/>
            <a:ext cx="4206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 &amp; receive stock</a:t>
            </a:r>
            <a:endParaRPr lang="en-US" sz="1650" dirty="0"/>
          </a:p>
        </p:txBody>
      </p:sp>
      <p:sp>
        <p:nvSpPr>
          <p:cNvPr id="15" name="Text 13"/>
          <p:cNvSpPr/>
          <p:nvPr/>
        </p:nvSpPr>
        <p:spPr>
          <a:xfrm>
            <a:off x="7360920" y="2240280"/>
            <a:ext cx="4206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l" indent="0" marL="0">
              <a:buNone/>
            </a:pPr>
            <a:r>
              <a:rPr lang="en-US" sz="1500" dirty="0">
                <a:solidFill>
                  <a:srgbClr val="AAB3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أضف واستلم البضاعة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548640" y="3136392"/>
            <a:ext cx="5440680" cy="1371600"/>
          </a:xfrm>
          <a:prstGeom prst="roundRect">
            <a:avLst>
              <a:gd name="adj" fmla="val 8000"/>
            </a:avLst>
          </a:prstGeom>
          <a:solidFill>
            <a:srgbClr val="161E3A"/>
          </a:solidFill>
          <a:ln w="12700">
            <a:solidFill>
              <a:srgbClr val="2A3358"/>
            </a:solidFill>
            <a:prstDash val="solid"/>
          </a:ln>
          <a:effectLst>
            <a:outerShdw sx="100000" sy="100000" kx="0" ky="0" algn="bl" rotWithShape="0" blurRad="177800" dist="76200" dir="5400000">
              <a:srgbClr val="000000">
                <a:alpha val="45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804672" y="3520440"/>
            <a:ext cx="603504" cy="603504"/>
          </a:xfrm>
          <a:prstGeom prst="ellipse">
            <a:avLst/>
          </a:prstGeom>
          <a:solidFill>
            <a:srgbClr val="2EE6A6"/>
          </a:solidFill>
          <a:ln/>
        </p:spPr>
      </p:sp>
      <p:sp>
        <p:nvSpPr>
          <p:cNvPr id="18" name="Text 16"/>
          <p:cNvSpPr/>
          <p:nvPr/>
        </p:nvSpPr>
        <p:spPr>
          <a:xfrm>
            <a:off x="804672" y="3520440"/>
            <a:ext cx="603504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400" dirty="0"/>
          </a:p>
        </p:txBody>
      </p:sp>
      <p:sp>
        <p:nvSpPr>
          <p:cNvPr id="19" name="Text 17"/>
          <p:cNvSpPr/>
          <p:nvPr/>
        </p:nvSpPr>
        <p:spPr>
          <a:xfrm>
            <a:off x="1600200" y="3392424"/>
            <a:ext cx="4206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Scan &amp; check out sales</a:t>
            </a:r>
            <a:endParaRPr lang="en-US" sz="1650" dirty="0"/>
          </a:p>
        </p:txBody>
      </p:sp>
      <p:sp>
        <p:nvSpPr>
          <p:cNvPr id="20" name="Text 18"/>
          <p:cNvSpPr/>
          <p:nvPr/>
        </p:nvSpPr>
        <p:spPr>
          <a:xfrm>
            <a:off x="1600200" y="3867912"/>
            <a:ext cx="4206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l" indent="0" marL="0">
              <a:buNone/>
            </a:pPr>
            <a:r>
              <a:rPr lang="en-US" sz="1500" dirty="0">
                <a:solidFill>
                  <a:srgbClr val="AAB3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امسح واصرف المبيعات</a:t>
            </a:r>
            <a:endParaRPr lang="en-US" sz="1500" dirty="0"/>
          </a:p>
        </p:txBody>
      </p:sp>
      <p:sp>
        <p:nvSpPr>
          <p:cNvPr id="21" name="Shape 19"/>
          <p:cNvSpPr/>
          <p:nvPr/>
        </p:nvSpPr>
        <p:spPr>
          <a:xfrm>
            <a:off x="6309360" y="3136392"/>
            <a:ext cx="5440680" cy="1371600"/>
          </a:xfrm>
          <a:prstGeom prst="roundRect">
            <a:avLst>
              <a:gd name="adj" fmla="val 8000"/>
            </a:avLst>
          </a:prstGeom>
          <a:solidFill>
            <a:srgbClr val="161E3A"/>
          </a:solidFill>
          <a:ln w="12700">
            <a:solidFill>
              <a:srgbClr val="2A3358"/>
            </a:solidFill>
            <a:prstDash val="solid"/>
          </a:ln>
          <a:effectLst>
            <a:outerShdw sx="100000" sy="100000" kx="0" ky="0" algn="bl" rotWithShape="0" blurRad="177800" dist="76200" dir="5400000">
              <a:srgbClr val="000000">
                <a:alpha val="45000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6565392" y="3520440"/>
            <a:ext cx="603504" cy="603504"/>
          </a:xfrm>
          <a:prstGeom prst="ellipse">
            <a:avLst/>
          </a:prstGeom>
          <a:solidFill>
            <a:srgbClr val="FFC857"/>
          </a:solidFill>
          <a:ln/>
        </p:spPr>
      </p:sp>
      <p:sp>
        <p:nvSpPr>
          <p:cNvPr id="23" name="Text 21"/>
          <p:cNvSpPr/>
          <p:nvPr/>
        </p:nvSpPr>
        <p:spPr>
          <a:xfrm>
            <a:off x="6565392" y="3520440"/>
            <a:ext cx="603504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400" dirty="0"/>
          </a:p>
        </p:txBody>
      </p:sp>
      <p:sp>
        <p:nvSpPr>
          <p:cNvPr id="24" name="Text 22"/>
          <p:cNvSpPr/>
          <p:nvPr/>
        </p:nvSpPr>
        <p:spPr>
          <a:xfrm>
            <a:off x="7360920" y="3392424"/>
            <a:ext cx="4206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Watch expiry &amp; low-stock alerts</a:t>
            </a:r>
            <a:endParaRPr lang="en-US" sz="1650" dirty="0"/>
          </a:p>
        </p:txBody>
      </p:sp>
      <p:sp>
        <p:nvSpPr>
          <p:cNvPr id="25" name="Text 23"/>
          <p:cNvSpPr/>
          <p:nvPr/>
        </p:nvSpPr>
        <p:spPr>
          <a:xfrm>
            <a:off x="7360920" y="3867912"/>
            <a:ext cx="4206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l" indent="0" marL="0">
              <a:buNone/>
            </a:pPr>
            <a:r>
              <a:rPr lang="en-US" sz="1500" dirty="0">
                <a:solidFill>
                  <a:srgbClr val="AAB3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تابع تنبيهات الصلاحية والنقص</a:t>
            </a:r>
            <a:endParaRPr lang="en-US" sz="1500" dirty="0"/>
          </a:p>
        </p:txBody>
      </p:sp>
      <p:sp>
        <p:nvSpPr>
          <p:cNvPr id="26" name="Shape 24"/>
          <p:cNvSpPr/>
          <p:nvPr/>
        </p:nvSpPr>
        <p:spPr>
          <a:xfrm>
            <a:off x="548640" y="4764024"/>
            <a:ext cx="5440680" cy="1371600"/>
          </a:xfrm>
          <a:prstGeom prst="roundRect">
            <a:avLst>
              <a:gd name="adj" fmla="val 8000"/>
            </a:avLst>
          </a:prstGeom>
          <a:solidFill>
            <a:srgbClr val="161E3A"/>
          </a:solidFill>
          <a:ln w="12700">
            <a:solidFill>
              <a:srgbClr val="2A3358"/>
            </a:solidFill>
            <a:prstDash val="solid"/>
          </a:ln>
          <a:effectLst>
            <a:outerShdw sx="100000" sy="100000" kx="0" ky="0" algn="bl" rotWithShape="0" blurRad="177800" dist="76200" dir="5400000">
              <a:srgbClr val="000000">
                <a:alpha val="45000"/>
              </a:srgbClr>
            </a:outerShdw>
          </a:effectLst>
        </p:spPr>
      </p:sp>
      <p:sp>
        <p:nvSpPr>
          <p:cNvPr id="27" name="Shape 25"/>
          <p:cNvSpPr/>
          <p:nvPr/>
        </p:nvSpPr>
        <p:spPr>
          <a:xfrm>
            <a:off x="804672" y="5148072"/>
            <a:ext cx="603504" cy="603504"/>
          </a:xfrm>
          <a:prstGeom prst="ellipse">
            <a:avLst/>
          </a:prstGeom>
          <a:solidFill>
            <a:srgbClr val="A06BFF"/>
          </a:solidFill>
          <a:ln/>
        </p:spPr>
      </p:sp>
      <p:sp>
        <p:nvSpPr>
          <p:cNvPr id="28" name="Text 26"/>
          <p:cNvSpPr/>
          <p:nvPr/>
        </p:nvSpPr>
        <p:spPr>
          <a:xfrm>
            <a:off x="804672" y="5148072"/>
            <a:ext cx="603504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400" dirty="0"/>
          </a:p>
        </p:txBody>
      </p:sp>
      <p:sp>
        <p:nvSpPr>
          <p:cNvPr id="29" name="Text 27"/>
          <p:cNvSpPr/>
          <p:nvPr/>
        </p:nvSpPr>
        <p:spPr>
          <a:xfrm>
            <a:off x="1600200" y="5020056"/>
            <a:ext cx="4206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Reorder with purchase orders</a:t>
            </a:r>
            <a:endParaRPr lang="en-US" sz="1650" dirty="0"/>
          </a:p>
        </p:txBody>
      </p:sp>
      <p:sp>
        <p:nvSpPr>
          <p:cNvPr id="30" name="Text 28"/>
          <p:cNvSpPr/>
          <p:nvPr/>
        </p:nvSpPr>
        <p:spPr>
          <a:xfrm>
            <a:off x="1600200" y="5495544"/>
            <a:ext cx="4206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l" indent="0" marL="0">
              <a:buNone/>
            </a:pPr>
            <a:r>
              <a:rPr lang="en-US" sz="1500" dirty="0">
                <a:solidFill>
                  <a:srgbClr val="AAB3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أعد الطلب بأوامر الشراء</a:t>
            </a:r>
            <a:endParaRPr lang="en-US" sz="1500" dirty="0"/>
          </a:p>
        </p:txBody>
      </p:sp>
      <p:sp>
        <p:nvSpPr>
          <p:cNvPr id="31" name="Shape 29"/>
          <p:cNvSpPr/>
          <p:nvPr/>
        </p:nvSpPr>
        <p:spPr>
          <a:xfrm>
            <a:off x="6309360" y="4764024"/>
            <a:ext cx="5440680" cy="1371600"/>
          </a:xfrm>
          <a:prstGeom prst="roundRect">
            <a:avLst>
              <a:gd name="adj" fmla="val 8000"/>
            </a:avLst>
          </a:prstGeom>
          <a:solidFill>
            <a:srgbClr val="161E3A"/>
          </a:solidFill>
          <a:ln w="12700">
            <a:solidFill>
              <a:srgbClr val="2A3358"/>
            </a:solidFill>
            <a:prstDash val="solid"/>
          </a:ln>
          <a:effectLst>
            <a:outerShdw sx="100000" sy="100000" kx="0" ky="0" algn="bl" rotWithShape="0" blurRad="177800" dist="76200" dir="5400000">
              <a:srgbClr val="000000">
                <a:alpha val="45000"/>
              </a:srgbClr>
            </a:outerShdw>
          </a:effectLst>
        </p:spPr>
      </p:sp>
      <p:sp>
        <p:nvSpPr>
          <p:cNvPr id="32" name="Shape 30"/>
          <p:cNvSpPr/>
          <p:nvPr/>
        </p:nvSpPr>
        <p:spPr>
          <a:xfrm>
            <a:off x="6565392" y="5148072"/>
            <a:ext cx="603504" cy="603504"/>
          </a:xfrm>
          <a:prstGeom prst="ellipse">
            <a:avLst/>
          </a:prstGeom>
          <a:solidFill>
            <a:srgbClr val="4FD1FF"/>
          </a:solidFill>
          <a:ln/>
        </p:spPr>
      </p:sp>
      <p:sp>
        <p:nvSpPr>
          <p:cNvPr id="33" name="Text 31"/>
          <p:cNvSpPr/>
          <p:nvPr/>
        </p:nvSpPr>
        <p:spPr>
          <a:xfrm>
            <a:off x="6565392" y="5148072"/>
            <a:ext cx="603504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0B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2400" dirty="0"/>
          </a:p>
        </p:txBody>
      </p:sp>
      <p:sp>
        <p:nvSpPr>
          <p:cNvPr id="34" name="Text 32"/>
          <p:cNvSpPr/>
          <p:nvPr/>
        </p:nvSpPr>
        <p:spPr>
          <a:xfrm>
            <a:off x="7360920" y="5020056"/>
            <a:ext cx="4206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 finances &amp; reports</a:t>
            </a:r>
            <a:endParaRPr lang="en-US" sz="1650" dirty="0"/>
          </a:p>
        </p:txBody>
      </p:sp>
      <p:sp>
        <p:nvSpPr>
          <p:cNvPr id="35" name="Text 33"/>
          <p:cNvSpPr/>
          <p:nvPr/>
        </p:nvSpPr>
        <p:spPr>
          <a:xfrm>
            <a:off x="7360920" y="5495544"/>
            <a:ext cx="4206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l" indent="0" marL="0">
              <a:buNone/>
            </a:pPr>
            <a:r>
              <a:rPr lang="en-US" sz="1500" dirty="0">
                <a:solidFill>
                  <a:srgbClr val="AAB3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راجع المالية والتقارير</a:t>
            </a:r>
            <a:endParaRPr lang="en-US" sz="1500" dirty="0"/>
          </a:p>
        </p:txBody>
      </p:sp>
      <p:sp>
        <p:nvSpPr>
          <p:cNvPr id="36" name="Text 34"/>
          <p:cNvSpPr/>
          <p:nvPr/>
        </p:nvSpPr>
        <p:spPr>
          <a:xfrm>
            <a:off x="11430000" y="64008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B96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deck_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2704" y="1371600"/>
            <a:ext cx="914400" cy="9144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0" y="2514600"/>
            <a:ext cx="12188952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800" b="1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You're ready to go</a:t>
            </a:r>
            <a:endParaRPr lang="en-US" sz="3800" dirty="0"/>
          </a:p>
        </p:txBody>
      </p:sp>
      <p:sp>
        <p:nvSpPr>
          <p:cNvPr id="4" name="Text 1"/>
          <p:cNvSpPr/>
          <p:nvPr/>
        </p:nvSpPr>
        <p:spPr>
          <a:xfrm>
            <a:off x="0" y="3246120"/>
            <a:ext cx="12188952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en-US" sz="3200" b="1" dirty="0">
                <a:solidFill>
                  <a:srgbClr val="C3A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كل شيء جاهز للانطلاق</a:t>
            </a:r>
            <a:endParaRPr lang="en-US" sz="3200" dirty="0"/>
          </a:p>
        </p:txBody>
      </p:sp>
      <p:sp>
        <p:nvSpPr>
          <p:cNvPr id="5" name="Text 2"/>
          <p:cNvSpPr/>
          <p:nvPr/>
        </p:nvSpPr>
        <p:spPr>
          <a:xfrm>
            <a:off x="0" y="4114800"/>
            <a:ext cx="1218895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AAB3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Smart, bilingual inventory management for your business.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0" y="4572000"/>
            <a:ext cx="1218895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en-US" sz="1600" dirty="0">
                <a:solidFill>
                  <a:srgbClr val="AAB3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إدارة مخزون ذكية وثنائية اللغة لعملك.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0" y="5852160"/>
            <a:ext cx="1218895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4FD1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inventory.ishtar-iraq.com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2026-08-04T13:25:35Z</dcterms:created>
  <dcterms:modified xsi:type="dcterms:W3CDTF">2026-08-04T13:25:35Z</dcterms:modified>
</cp:coreProperties>
</file>